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sldIdLst>
    <p:sldId id="342" r:id="rId5"/>
    <p:sldId id="351" r:id="rId6"/>
    <p:sldId id="352" r:id="rId7"/>
    <p:sldId id="349" r:id="rId8"/>
    <p:sldId id="344" r:id="rId9"/>
    <p:sldId id="345" r:id="rId10"/>
    <p:sldId id="348" r:id="rId11"/>
    <p:sldId id="357" r:id="rId12"/>
    <p:sldId id="363" r:id="rId13"/>
    <p:sldId id="369" r:id="rId14"/>
    <p:sldId id="350" r:id="rId15"/>
    <p:sldId id="364" r:id="rId16"/>
    <p:sldId id="361" r:id="rId17"/>
    <p:sldId id="366" r:id="rId18"/>
    <p:sldId id="354" r:id="rId19"/>
    <p:sldId id="368" r:id="rId20"/>
    <p:sldId id="365" r:id="rId21"/>
    <p:sldId id="36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041A"/>
    <a:srgbClr val="0A2D9A"/>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5F7704-C4BC-075F-26C5-55B03483EB74}" v="1132" dt="2023-12-15T23:17:20.538"/>
    <p1510:client id="{E6EFB674-114E-4BDE-A01C-83E73D6C254B}" v="1648" dt="2023-12-15T04:39:08.9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75206" autoAdjust="0"/>
  </p:normalViewPr>
  <p:slideViewPr>
    <p:cSldViewPr snapToGrid="0" snapToObjects="1" showGuides="1">
      <p:cViewPr varScale="1">
        <p:scale>
          <a:sx n="106" d="100"/>
          <a:sy n="106" d="100"/>
        </p:scale>
        <p:origin x="732" y="108"/>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SusannahBear\Downloads\marketing_campaign+(4)%20(1).csv"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 dir="row">Sheet1!$A$1:$E$1</cx:f>
        <cx:lvl ptCount="5">
          <cx:pt idx="0">Cluster 0</cx:pt>
          <cx:pt idx="1">Cluster 1</cx:pt>
          <cx:pt idx="2">Cluster 2</cx:pt>
          <cx:pt idx="3">Cluster 3</cx:pt>
          <cx:pt idx="4">Cluster 4</cx:pt>
        </cx:lvl>
      </cx:strDim>
      <cx:numDim type="val">
        <cx:f dir="row">Sheet1!$A$2:$E$2</cx:f>
        <cx:lvl ptCount="5" formatCode="General">
          <cx:pt idx="0">518</cx:pt>
          <cx:pt idx="1">258</cx:pt>
          <cx:pt idx="2">447</cx:pt>
          <cx:pt idx="3">584</cx:pt>
          <cx:pt idx="4">420</cx:pt>
        </cx:lvl>
      </cx:numDim>
    </cx:data>
  </cx:chartData>
  <cx:chart>
    <cx:title pos="t" align="ctr" overlay="0">
      <cx:tx>
        <cx:txData>
          <cx:v>Number of Customers by Segment</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Number of Customers by Segment</a:t>
          </a:r>
        </a:p>
      </cx:txPr>
    </cx:title>
    <cx:plotArea>
      <cx:plotAreaRegion>
        <cx:series layoutId="funnel" uniqueId="{B3E915F3-F945-4F32-B8A2-F9FA0D70B7DB}">
          <cx:dataLabels>
            <cx:visibility seriesName="0" categoryName="0" value="1"/>
          </cx:dataLabels>
          <cx:dataId val="0"/>
        </cx:series>
      </cx:plotAreaRegion>
      <cx:axis id="0">
        <cx:catScaling gapWidth="0.150000006"/>
        <cx:tickLabels/>
      </cx:axis>
    </cx:plotArea>
  </cx:chart>
</cx:chartSpace>
</file>

<file path=ppt/charts/colors1.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424">
  <cs:axisTitle>
    <cs:lnRef idx="0"/>
    <cs:fillRef idx="0"/>
    <cs:effectRef idx="0"/>
    <cs:fontRef idx="minor">
      <a:schemeClr val="dk1">
        <a:lumMod val="75000"/>
        <a:lumOff val="25000"/>
      </a:schemeClr>
    </cs:fontRef>
    <cs:defRPr sz="1197"/>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cs:chartArea>
  <cs:dataLabel>
    <cs:lnRef idx="0"/>
    <cs:fillRef idx="0"/>
    <cs:effectRef idx="0"/>
    <cs:fontRef idx="minor">
      <a:schemeClr val="dk1"/>
    </cs:fontRef>
    <cs:defRPr sz="1197"/>
  </cs:dataLabel>
  <cs:dataLabelCallout>
    <cs:lnRef idx="0"/>
    <cs:fillRef idx="0"/>
    <cs:effectRef idx="0"/>
    <cs:fontRef idx="minor">
      <a:schemeClr val="lt1"/>
    </cs:fontRef>
    <cs:spPr>
      <a:solidFill>
        <a:schemeClr val="dk1">
          <a:lumMod val="65000"/>
          <a:lumOff val="35000"/>
          <a:alpha val="75000"/>
        </a:schemeClr>
      </a:solidFill>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1197"/>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seriesAxis>
  <cs:seriesLine>
    <cs:lnRef idx="0"/>
    <cs:fillRef idx="0"/>
    <cs:effectRef idx="0"/>
    <cs:fontRef idx="minor">
      <a:schemeClr val="dk1"/>
    </cs:fontRef>
    <cs:spPr>
      <a:ln w="9525" cap="flat">
        <a:solidFill>
          <a:schemeClr val="bg1">
            <a:lumMod val="50000"/>
          </a:schemeClr>
        </a:solidFill>
        <a:round/>
      </a:ln>
    </cs:spPr>
  </cs:seriesLine>
  <cs:title>
    <cs:lnRef idx="0"/>
    <cs:fillRef idx="0"/>
    <cs:effectRef idx="0"/>
    <cs:fontRef idx="minor">
      <a:schemeClr val="dk1">
        <a:lumMod val="75000"/>
        <a:lumOff val="25000"/>
      </a:schemeClr>
    </cs:fontRef>
    <cs:defRPr sz="2200" b="1"/>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1197"/>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defRPr sz="1197"/>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90F72D-7E86-4D49-8950-EB877100A456}" type="doc">
      <dgm:prSet loTypeId="urn:microsoft.com/office/officeart/2005/8/layout/chevron2" loCatId="process" qsTypeId="urn:microsoft.com/office/officeart/2005/8/quickstyle/simple4" qsCatId="simple" csTypeId="urn:microsoft.com/office/officeart/2005/8/colors/accent0_3" csCatId="mainScheme" phldr="1"/>
      <dgm:spPr/>
      <dgm:t>
        <a:bodyPr/>
        <a:lstStyle/>
        <a:p>
          <a:endParaRPr lang="en-US"/>
        </a:p>
      </dgm:t>
    </dgm:pt>
    <dgm:pt modelId="{BD0703C3-3D1F-4BA7-A55D-457BBD27E7A8}">
      <dgm:prSet phldrT="[Text]"/>
      <dgm:spPr/>
      <dgm:t>
        <a:bodyPr/>
        <a:lstStyle/>
        <a:p>
          <a:r>
            <a:rPr lang="en-US" dirty="0"/>
            <a:t>Data Collection</a:t>
          </a:r>
        </a:p>
      </dgm:t>
    </dgm:pt>
    <dgm:pt modelId="{D50C17E3-A492-4E9D-B9BA-FBD82B5C5B0B}" type="parTrans" cxnId="{5D89E965-68F2-413B-82F4-5EDBCB009017}">
      <dgm:prSet/>
      <dgm:spPr/>
      <dgm:t>
        <a:bodyPr/>
        <a:lstStyle/>
        <a:p>
          <a:endParaRPr lang="en-US"/>
        </a:p>
      </dgm:t>
    </dgm:pt>
    <dgm:pt modelId="{C3D5FF4F-A15B-4383-8670-2B2AAD72DE65}" type="sibTrans" cxnId="{5D89E965-68F2-413B-82F4-5EDBCB009017}">
      <dgm:prSet/>
      <dgm:spPr/>
      <dgm:t>
        <a:bodyPr/>
        <a:lstStyle/>
        <a:p>
          <a:endParaRPr lang="en-US"/>
        </a:p>
      </dgm:t>
    </dgm:pt>
    <dgm:pt modelId="{9ED35E94-08DF-4F1A-B7D6-DE03A6C3D177}">
      <dgm:prSet phldrT="[Text]"/>
      <dgm:spPr/>
      <dgm:t>
        <a:bodyPr/>
        <a:lstStyle/>
        <a:p>
          <a:r>
            <a:rPr lang="en-US" dirty="0"/>
            <a:t>A dataset was provided to the data science team at the commencement of the project.</a:t>
          </a:r>
        </a:p>
      </dgm:t>
    </dgm:pt>
    <dgm:pt modelId="{85FF7FC5-0156-4319-B6DE-19519C987737}" type="parTrans" cxnId="{A042F33A-6AB2-4D9C-80D5-15BA02A1785F}">
      <dgm:prSet/>
      <dgm:spPr/>
      <dgm:t>
        <a:bodyPr/>
        <a:lstStyle/>
        <a:p>
          <a:endParaRPr lang="en-US"/>
        </a:p>
      </dgm:t>
    </dgm:pt>
    <dgm:pt modelId="{AC81D15B-59A6-4941-A851-4FB717A5E1E6}" type="sibTrans" cxnId="{A042F33A-6AB2-4D9C-80D5-15BA02A1785F}">
      <dgm:prSet/>
      <dgm:spPr/>
      <dgm:t>
        <a:bodyPr/>
        <a:lstStyle/>
        <a:p>
          <a:endParaRPr lang="en-US"/>
        </a:p>
      </dgm:t>
    </dgm:pt>
    <dgm:pt modelId="{766236DD-B5ED-4FD2-9F5B-032DF3BB311C}">
      <dgm:prSet phldrT="[Text]"/>
      <dgm:spPr/>
      <dgm:t>
        <a:bodyPr/>
        <a:lstStyle/>
        <a:p>
          <a:r>
            <a:rPr lang="en-US" dirty="0"/>
            <a:t>Data Preprocessing</a:t>
          </a:r>
        </a:p>
      </dgm:t>
    </dgm:pt>
    <dgm:pt modelId="{9B61765B-B03B-448F-9361-FBD186BD247B}" type="parTrans" cxnId="{A251B4C4-7A4D-4259-B141-253DEB323627}">
      <dgm:prSet/>
      <dgm:spPr/>
      <dgm:t>
        <a:bodyPr/>
        <a:lstStyle/>
        <a:p>
          <a:endParaRPr lang="en-US"/>
        </a:p>
      </dgm:t>
    </dgm:pt>
    <dgm:pt modelId="{EA0EA337-038F-45A5-B7B0-276ECCBA73A4}" type="sibTrans" cxnId="{A251B4C4-7A4D-4259-B141-253DEB323627}">
      <dgm:prSet/>
      <dgm:spPr/>
      <dgm:t>
        <a:bodyPr/>
        <a:lstStyle/>
        <a:p>
          <a:endParaRPr lang="en-US"/>
        </a:p>
      </dgm:t>
    </dgm:pt>
    <dgm:pt modelId="{58730C25-F435-455D-8808-7605936C9747}">
      <dgm:prSet phldrT="[Text]"/>
      <dgm:spPr/>
      <dgm:t>
        <a:bodyPr/>
        <a:lstStyle/>
        <a:p>
          <a:r>
            <a:rPr lang="en-US" dirty="0"/>
            <a:t>The data science team performed a series of quality checks, including imputing missing data, identifying extreme outliers, and making the data more uniform</a:t>
          </a:r>
        </a:p>
      </dgm:t>
    </dgm:pt>
    <dgm:pt modelId="{53673EBD-4A8E-4660-B9AD-C3B1D892007D}" type="parTrans" cxnId="{33409B9C-CBFF-40DD-B55E-C35EFDE4E07A}">
      <dgm:prSet/>
      <dgm:spPr/>
      <dgm:t>
        <a:bodyPr/>
        <a:lstStyle/>
        <a:p>
          <a:endParaRPr lang="en-US"/>
        </a:p>
      </dgm:t>
    </dgm:pt>
    <dgm:pt modelId="{2B3FD1BD-9973-453C-B76F-7BA528441B10}" type="sibTrans" cxnId="{33409B9C-CBFF-40DD-B55E-C35EFDE4E07A}">
      <dgm:prSet/>
      <dgm:spPr/>
      <dgm:t>
        <a:bodyPr/>
        <a:lstStyle/>
        <a:p>
          <a:endParaRPr lang="en-US"/>
        </a:p>
      </dgm:t>
    </dgm:pt>
    <dgm:pt modelId="{0350F22C-0C83-43C8-8CE8-8E506D3A904E}">
      <dgm:prSet phldrT="[Text]" phldr="1"/>
      <dgm:spPr/>
      <dgm:t>
        <a:bodyPr/>
        <a:lstStyle/>
        <a:p>
          <a:endParaRPr lang="en-US"/>
        </a:p>
      </dgm:t>
    </dgm:pt>
    <dgm:pt modelId="{281D8626-8515-428E-BE7E-BF897FAF8EE0}" type="parTrans" cxnId="{3C515BD7-B71D-4148-A954-B01880BD336F}">
      <dgm:prSet/>
      <dgm:spPr/>
      <dgm:t>
        <a:bodyPr/>
        <a:lstStyle/>
        <a:p>
          <a:endParaRPr lang="en-US"/>
        </a:p>
      </dgm:t>
    </dgm:pt>
    <dgm:pt modelId="{2FD4DC4E-A72E-4A10-8329-DB1D0D455720}" type="sibTrans" cxnId="{3C515BD7-B71D-4148-A954-B01880BD336F}">
      <dgm:prSet/>
      <dgm:spPr/>
      <dgm:t>
        <a:bodyPr/>
        <a:lstStyle/>
        <a:p>
          <a:endParaRPr lang="en-US"/>
        </a:p>
      </dgm:t>
    </dgm:pt>
    <dgm:pt modelId="{FE786049-5BEA-4FE1-8F26-E02219499DB7}">
      <dgm:prSet phldrT="[Text]" phldr="1"/>
      <dgm:spPr/>
      <dgm:t>
        <a:bodyPr/>
        <a:lstStyle/>
        <a:p>
          <a:endParaRPr lang="en-US"/>
        </a:p>
      </dgm:t>
    </dgm:pt>
    <dgm:pt modelId="{93737F7D-7F06-4C1C-8CD0-F8E74B1BB89C}" type="parTrans" cxnId="{547E1945-5BBF-4DF5-B4B8-C9EC5806827A}">
      <dgm:prSet/>
      <dgm:spPr/>
      <dgm:t>
        <a:bodyPr/>
        <a:lstStyle/>
        <a:p>
          <a:endParaRPr lang="en-US"/>
        </a:p>
      </dgm:t>
    </dgm:pt>
    <dgm:pt modelId="{F98AFD8C-2AF1-436B-A9CF-79AA8B4A1985}" type="sibTrans" cxnId="{547E1945-5BBF-4DF5-B4B8-C9EC5806827A}">
      <dgm:prSet/>
      <dgm:spPr/>
      <dgm:t>
        <a:bodyPr/>
        <a:lstStyle/>
        <a:p>
          <a:endParaRPr lang="en-US"/>
        </a:p>
      </dgm:t>
    </dgm:pt>
    <dgm:pt modelId="{1ED74DBB-861E-44D4-AB72-20DB54CF85CD}">
      <dgm:prSet phldrT="[Text]" phldr="1"/>
      <dgm:spPr/>
      <dgm:t>
        <a:bodyPr/>
        <a:lstStyle/>
        <a:p>
          <a:endParaRPr lang="en-US"/>
        </a:p>
      </dgm:t>
    </dgm:pt>
    <dgm:pt modelId="{CFC52B0C-E015-48FA-9374-249F343C0887}" type="parTrans" cxnId="{EBA0BBE7-F34F-4E08-9390-9DA85EC9B85E}">
      <dgm:prSet/>
      <dgm:spPr/>
      <dgm:t>
        <a:bodyPr/>
        <a:lstStyle/>
        <a:p>
          <a:endParaRPr lang="en-US"/>
        </a:p>
      </dgm:t>
    </dgm:pt>
    <dgm:pt modelId="{8FB33317-AD95-42AC-A44E-0AED8F836AE2}" type="sibTrans" cxnId="{EBA0BBE7-F34F-4E08-9390-9DA85EC9B85E}">
      <dgm:prSet/>
      <dgm:spPr/>
      <dgm:t>
        <a:bodyPr/>
        <a:lstStyle/>
        <a:p>
          <a:endParaRPr lang="en-US"/>
        </a:p>
      </dgm:t>
    </dgm:pt>
    <dgm:pt modelId="{28C016DB-A5E3-4ED7-999B-4EF581D00D66}">
      <dgm:prSet phldrT="[Text]"/>
      <dgm:spPr/>
      <dgm:t>
        <a:bodyPr/>
        <a:lstStyle/>
        <a:p>
          <a:r>
            <a:rPr lang="en-US" dirty="0"/>
            <a:t>The dataset included demographic information, amounts spent on various product categories, purchase channels, and accepted/rejected marketing campaigns</a:t>
          </a:r>
        </a:p>
      </dgm:t>
    </dgm:pt>
    <dgm:pt modelId="{393EE7D1-C57C-4561-90B4-E35A3C9D2EA4}" type="parTrans" cxnId="{C5AC2964-1299-4659-A66F-8A4AD881C200}">
      <dgm:prSet/>
      <dgm:spPr/>
      <dgm:t>
        <a:bodyPr/>
        <a:lstStyle/>
        <a:p>
          <a:endParaRPr lang="en-US"/>
        </a:p>
      </dgm:t>
    </dgm:pt>
    <dgm:pt modelId="{87AC4FC6-5763-429B-A48E-6A074DA36930}" type="sibTrans" cxnId="{C5AC2964-1299-4659-A66F-8A4AD881C200}">
      <dgm:prSet/>
      <dgm:spPr/>
      <dgm:t>
        <a:bodyPr/>
        <a:lstStyle/>
        <a:p>
          <a:endParaRPr lang="en-US"/>
        </a:p>
      </dgm:t>
    </dgm:pt>
    <dgm:pt modelId="{48E73C58-2F75-41EC-9E35-371ED5F9F461}" type="pres">
      <dgm:prSet presAssocID="{4390F72D-7E86-4D49-8950-EB877100A456}" presName="linearFlow" presStyleCnt="0">
        <dgm:presLayoutVars>
          <dgm:dir/>
          <dgm:animLvl val="lvl"/>
          <dgm:resizeHandles val="exact"/>
        </dgm:presLayoutVars>
      </dgm:prSet>
      <dgm:spPr/>
    </dgm:pt>
    <dgm:pt modelId="{73DFFF41-4918-4022-84D7-3103A3E288AA}" type="pres">
      <dgm:prSet presAssocID="{BD0703C3-3D1F-4BA7-A55D-457BBD27E7A8}" presName="composite" presStyleCnt="0"/>
      <dgm:spPr/>
    </dgm:pt>
    <dgm:pt modelId="{33C1AF2B-551F-448E-8C41-593FC687E526}" type="pres">
      <dgm:prSet presAssocID="{BD0703C3-3D1F-4BA7-A55D-457BBD27E7A8}" presName="parentText" presStyleLbl="alignNode1" presStyleIdx="0" presStyleCnt="3">
        <dgm:presLayoutVars>
          <dgm:chMax val="1"/>
          <dgm:bulletEnabled val="1"/>
        </dgm:presLayoutVars>
      </dgm:prSet>
      <dgm:spPr/>
    </dgm:pt>
    <dgm:pt modelId="{770186FA-BB99-4BF5-9935-B5680E1AC496}" type="pres">
      <dgm:prSet presAssocID="{BD0703C3-3D1F-4BA7-A55D-457BBD27E7A8}" presName="descendantText" presStyleLbl="alignAcc1" presStyleIdx="0" presStyleCnt="3">
        <dgm:presLayoutVars>
          <dgm:bulletEnabled val="1"/>
        </dgm:presLayoutVars>
      </dgm:prSet>
      <dgm:spPr/>
    </dgm:pt>
    <dgm:pt modelId="{26D46DE1-A93C-43F8-B88C-E4119B7EBDB6}" type="pres">
      <dgm:prSet presAssocID="{C3D5FF4F-A15B-4383-8670-2B2AAD72DE65}" presName="sp" presStyleCnt="0"/>
      <dgm:spPr/>
    </dgm:pt>
    <dgm:pt modelId="{8628E43F-38E9-467A-8995-F2705BAD381D}" type="pres">
      <dgm:prSet presAssocID="{766236DD-B5ED-4FD2-9F5B-032DF3BB311C}" presName="composite" presStyleCnt="0"/>
      <dgm:spPr/>
    </dgm:pt>
    <dgm:pt modelId="{EF50BBF4-6425-4051-A66A-90CACD2C0B41}" type="pres">
      <dgm:prSet presAssocID="{766236DD-B5ED-4FD2-9F5B-032DF3BB311C}" presName="parentText" presStyleLbl="alignNode1" presStyleIdx="1" presStyleCnt="3">
        <dgm:presLayoutVars>
          <dgm:chMax val="1"/>
          <dgm:bulletEnabled val="1"/>
        </dgm:presLayoutVars>
      </dgm:prSet>
      <dgm:spPr/>
    </dgm:pt>
    <dgm:pt modelId="{A575FD08-2DF5-4A03-A056-7E437714999D}" type="pres">
      <dgm:prSet presAssocID="{766236DD-B5ED-4FD2-9F5B-032DF3BB311C}" presName="descendantText" presStyleLbl="alignAcc1" presStyleIdx="1" presStyleCnt="3">
        <dgm:presLayoutVars>
          <dgm:bulletEnabled val="1"/>
        </dgm:presLayoutVars>
      </dgm:prSet>
      <dgm:spPr/>
    </dgm:pt>
    <dgm:pt modelId="{9FB6C8BF-7C89-4DC0-99DF-3AC1F0854E47}" type="pres">
      <dgm:prSet presAssocID="{EA0EA337-038F-45A5-B7B0-276ECCBA73A4}" presName="sp" presStyleCnt="0"/>
      <dgm:spPr/>
    </dgm:pt>
    <dgm:pt modelId="{5CD66AB6-8811-4F9D-8A55-724016A44D09}" type="pres">
      <dgm:prSet presAssocID="{0350F22C-0C83-43C8-8CE8-8E506D3A904E}" presName="composite" presStyleCnt="0"/>
      <dgm:spPr/>
    </dgm:pt>
    <dgm:pt modelId="{CD29ACF2-0E69-41D1-87D5-AB7C108003E4}" type="pres">
      <dgm:prSet presAssocID="{0350F22C-0C83-43C8-8CE8-8E506D3A904E}" presName="parentText" presStyleLbl="alignNode1" presStyleIdx="2" presStyleCnt="3">
        <dgm:presLayoutVars>
          <dgm:chMax val="1"/>
          <dgm:bulletEnabled val="1"/>
        </dgm:presLayoutVars>
      </dgm:prSet>
      <dgm:spPr/>
    </dgm:pt>
    <dgm:pt modelId="{DAB52FD9-0787-499D-B1C1-7937D96ED812}" type="pres">
      <dgm:prSet presAssocID="{0350F22C-0C83-43C8-8CE8-8E506D3A904E}" presName="descendantText" presStyleLbl="alignAcc1" presStyleIdx="2" presStyleCnt="3" custLinFactNeighborX="0" custLinFactNeighborY="1810">
        <dgm:presLayoutVars>
          <dgm:bulletEnabled val="1"/>
        </dgm:presLayoutVars>
      </dgm:prSet>
      <dgm:spPr/>
    </dgm:pt>
  </dgm:ptLst>
  <dgm:cxnLst>
    <dgm:cxn modelId="{3778DB22-EA7B-4FE2-81BE-BE221A2CC80E}" type="presOf" srcId="{766236DD-B5ED-4FD2-9F5B-032DF3BB311C}" destId="{EF50BBF4-6425-4051-A66A-90CACD2C0B41}" srcOrd="0" destOrd="0" presId="urn:microsoft.com/office/officeart/2005/8/layout/chevron2"/>
    <dgm:cxn modelId="{A042F33A-6AB2-4D9C-80D5-15BA02A1785F}" srcId="{BD0703C3-3D1F-4BA7-A55D-457BBD27E7A8}" destId="{9ED35E94-08DF-4F1A-B7D6-DE03A6C3D177}" srcOrd="0" destOrd="0" parTransId="{85FF7FC5-0156-4319-B6DE-19519C987737}" sibTransId="{AC81D15B-59A6-4941-A851-4FB717A5E1E6}"/>
    <dgm:cxn modelId="{C5AC2964-1299-4659-A66F-8A4AD881C200}" srcId="{BD0703C3-3D1F-4BA7-A55D-457BBD27E7A8}" destId="{28C016DB-A5E3-4ED7-999B-4EF581D00D66}" srcOrd="1" destOrd="0" parTransId="{393EE7D1-C57C-4561-90B4-E35A3C9D2EA4}" sibTransId="{87AC4FC6-5763-429B-A48E-6A074DA36930}"/>
    <dgm:cxn modelId="{547E1945-5BBF-4DF5-B4B8-C9EC5806827A}" srcId="{0350F22C-0C83-43C8-8CE8-8E506D3A904E}" destId="{FE786049-5BEA-4FE1-8F26-E02219499DB7}" srcOrd="0" destOrd="0" parTransId="{93737F7D-7F06-4C1C-8CD0-F8E74B1BB89C}" sibTransId="{F98AFD8C-2AF1-436B-A9CF-79AA8B4A1985}"/>
    <dgm:cxn modelId="{5D89E965-68F2-413B-82F4-5EDBCB009017}" srcId="{4390F72D-7E86-4D49-8950-EB877100A456}" destId="{BD0703C3-3D1F-4BA7-A55D-457BBD27E7A8}" srcOrd="0" destOrd="0" parTransId="{D50C17E3-A492-4E9D-B9BA-FBD82B5C5B0B}" sibTransId="{C3D5FF4F-A15B-4383-8670-2B2AAD72DE65}"/>
    <dgm:cxn modelId="{E0FCC46C-132A-4C53-8E38-CDA765C72A9C}" type="presOf" srcId="{58730C25-F435-455D-8808-7605936C9747}" destId="{A575FD08-2DF5-4A03-A056-7E437714999D}" srcOrd="0" destOrd="0" presId="urn:microsoft.com/office/officeart/2005/8/layout/chevron2"/>
    <dgm:cxn modelId="{DA50577A-F418-464C-8CB9-6019C71EA4B6}" type="presOf" srcId="{FE786049-5BEA-4FE1-8F26-E02219499DB7}" destId="{DAB52FD9-0787-499D-B1C1-7937D96ED812}" srcOrd="0" destOrd="0" presId="urn:microsoft.com/office/officeart/2005/8/layout/chevron2"/>
    <dgm:cxn modelId="{0771ED89-8F58-4514-99A2-5428F4A27107}" type="presOf" srcId="{1ED74DBB-861E-44D4-AB72-20DB54CF85CD}" destId="{DAB52FD9-0787-499D-B1C1-7937D96ED812}" srcOrd="0" destOrd="1" presId="urn:microsoft.com/office/officeart/2005/8/layout/chevron2"/>
    <dgm:cxn modelId="{33409B9C-CBFF-40DD-B55E-C35EFDE4E07A}" srcId="{766236DD-B5ED-4FD2-9F5B-032DF3BB311C}" destId="{58730C25-F435-455D-8808-7605936C9747}" srcOrd="0" destOrd="0" parTransId="{53673EBD-4A8E-4660-B9AD-C3B1D892007D}" sibTransId="{2B3FD1BD-9973-453C-B76F-7BA528441B10}"/>
    <dgm:cxn modelId="{7A3ED7A2-8AF4-4EEC-95BD-677DCB374DCD}" type="presOf" srcId="{4390F72D-7E86-4D49-8950-EB877100A456}" destId="{48E73C58-2F75-41EC-9E35-371ED5F9F461}" srcOrd="0" destOrd="0" presId="urn:microsoft.com/office/officeart/2005/8/layout/chevron2"/>
    <dgm:cxn modelId="{EF3AADA4-26FE-4703-A579-9D9ABE5EC716}" type="presOf" srcId="{28C016DB-A5E3-4ED7-999B-4EF581D00D66}" destId="{770186FA-BB99-4BF5-9935-B5680E1AC496}" srcOrd="0" destOrd="1" presId="urn:microsoft.com/office/officeart/2005/8/layout/chevron2"/>
    <dgm:cxn modelId="{8A8C21B8-F466-491E-8241-FF74EB8C20A7}" type="presOf" srcId="{0350F22C-0C83-43C8-8CE8-8E506D3A904E}" destId="{CD29ACF2-0E69-41D1-87D5-AB7C108003E4}" srcOrd="0" destOrd="0" presId="urn:microsoft.com/office/officeart/2005/8/layout/chevron2"/>
    <dgm:cxn modelId="{A251B4C4-7A4D-4259-B141-253DEB323627}" srcId="{4390F72D-7E86-4D49-8950-EB877100A456}" destId="{766236DD-B5ED-4FD2-9F5B-032DF3BB311C}" srcOrd="1" destOrd="0" parTransId="{9B61765B-B03B-448F-9361-FBD186BD247B}" sibTransId="{EA0EA337-038F-45A5-B7B0-276ECCBA73A4}"/>
    <dgm:cxn modelId="{3C515BD7-B71D-4148-A954-B01880BD336F}" srcId="{4390F72D-7E86-4D49-8950-EB877100A456}" destId="{0350F22C-0C83-43C8-8CE8-8E506D3A904E}" srcOrd="2" destOrd="0" parTransId="{281D8626-8515-428E-BE7E-BF897FAF8EE0}" sibTransId="{2FD4DC4E-A72E-4A10-8329-DB1D0D455720}"/>
    <dgm:cxn modelId="{069100E1-83DD-47EE-91EF-3AB040388C2B}" type="presOf" srcId="{BD0703C3-3D1F-4BA7-A55D-457BBD27E7A8}" destId="{33C1AF2B-551F-448E-8C41-593FC687E526}" srcOrd="0" destOrd="0" presId="urn:microsoft.com/office/officeart/2005/8/layout/chevron2"/>
    <dgm:cxn modelId="{EBA0BBE7-F34F-4E08-9390-9DA85EC9B85E}" srcId="{0350F22C-0C83-43C8-8CE8-8E506D3A904E}" destId="{1ED74DBB-861E-44D4-AB72-20DB54CF85CD}" srcOrd="1" destOrd="0" parTransId="{CFC52B0C-E015-48FA-9374-249F343C0887}" sibTransId="{8FB33317-AD95-42AC-A44E-0AED8F836AE2}"/>
    <dgm:cxn modelId="{1A4929FC-D3A5-46DA-B150-1A15A1B346CB}" type="presOf" srcId="{9ED35E94-08DF-4F1A-B7D6-DE03A6C3D177}" destId="{770186FA-BB99-4BF5-9935-B5680E1AC496}" srcOrd="0" destOrd="0" presId="urn:microsoft.com/office/officeart/2005/8/layout/chevron2"/>
    <dgm:cxn modelId="{35ED5C5A-1453-4422-8D00-752A40FF178E}" type="presParOf" srcId="{48E73C58-2F75-41EC-9E35-371ED5F9F461}" destId="{73DFFF41-4918-4022-84D7-3103A3E288AA}" srcOrd="0" destOrd="0" presId="urn:microsoft.com/office/officeart/2005/8/layout/chevron2"/>
    <dgm:cxn modelId="{B31D9982-CE8C-4DDA-A7BD-7F1DBE5F6AE1}" type="presParOf" srcId="{73DFFF41-4918-4022-84D7-3103A3E288AA}" destId="{33C1AF2B-551F-448E-8C41-593FC687E526}" srcOrd="0" destOrd="0" presId="urn:microsoft.com/office/officeart/2005/8/layout/chevron2"/>
    <dgm:cxn modelId="{80CCBB52-2295-43B8-B53D-A36D6C71BEC6}" type="presParOf" srcId="{73DFFF41-4918-4022-84D7-3103A3E288AA}" destId="{770186FA-BB99-4BF5-9935-B5680E1AC496}" srcOrd="1" destOrd="0" presId="urn:microsoft.com/office/officeart/2005/8/layout/chevron2"/>
    <dgm:cxn modelId="{8484D646-3DC8-41B6-AEB8-3CB9AEAACCF9}" type="presParOf" srcId="{48E73C58-2F75-41EC-9E35-371ED5F9F461}" destId="{26D46DE1-A93C-43F8-B88C-E4119B7EBDB6}" srcOrd="1" destOrd="0" presId="urn:microsoft.com/office/officeart/2005/8/layout/chevron2"/>
    <dgm:cxn modelId="{D164A71D-AF13-417C-9BE3-6834C204BA0E}" type="presParOf" srcId="{48E73C58-2F75-41EC-9E35-371ED5F9F461}" destId="{8628E43F-38E9-467A-8995-F2705BAD381D}" srcOrd="2" destOrd="0" presId="urn:microsoft.com/office/officeart/2005/8/layout/chevron2"/>
    <dgm:cxn modelId="{67D6E89F-68B6-4AF3-98A0-0117D29861E2}" type="presParOf" srcId="{8628E43F-38E9-467A-8995-F2705BAD381D}" destId="{EF50BBF4-6425-4051-A66A-90CACD2C0B41}" srcOrd="0" destOrd="0" presId="urn:microsoft.com/office/officeart/2005/8/layout/chevron2"/>
    <dgm:cxn modelId="{43BD63CE-AE1E-4546-87D0-C0AC243CB261}" type="presParOf" srcId="{8628E43F-38E9-467A-8995-F2705BAD381D}" destId="{A575FD08-2DF5-4A03-A056-7E437714999D}" srcOrd="1" destOrd="0" presId="urn:microsoft.com/office/officeart/2005/8/layout/chevron2"/>
    <dgm:cxn modelId="{0AF17DC6-8DB6-4AC3-9407-3C9AC6232FDD}" type="presParOf" srcId="{48E73C58-2F75-41EC-9E35-371ED5F9F461}" destId="{9FB6C8BF-7C89-4DC0-99DF-3AC1F0854E47}" srcOrd="3" destOrd="0" presId="urn:microsoft.com/office/officeart/2005/8/layout/chevron2"/>
    <dgm:cxn modelId="{3C136767-6DFF-41DD-845B-D4E2987F32CD}" type="presParOf" srcId="{48E73C58-2F75-41EC-9E35-371ED5F9F461}" destId="{5CD66AB6-8811-4F9D-8A55-724016A44D09}" srcOrd="4" destOrd="0" presId="urn:microsoft.com/office/officeart/2005/8/layout/chevron2"/>
    <dgm:cxn modelId="{39201528-AE3A-43E0-BA83-7DFF1F0F5C31}" type="presParOf" srcId="{5CD66AB6-8811-4F9D-8A55-724016A44D09}" destId="{CD29ACF2-0E69-41D1-87D5-AB7C108003E4}" srcOrd="0" destOrd="0" presId="urn:microsoft.com/office/officeart/2005/8/layout/chevron2"/>
    <dgm:cxn modelId="{45ABBFC5-F8A6-4906-AC63-A8C3F15F9033}" type="presParOf" srcId="{5CD66AB6-8811-4F9D-8A55-724016A44D09}" destId="{DAB52FD9-0787-499D-B1C1-7937D96ED812}"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90F72D-7E86-4D49-8950-EB877100A456}" type="doc">
      <dgm:prSet loTypeId="urn:microsoft.com/office/officeart/2005/8/layout/chevron2" loCatId="process" qsTypeId="urn:microsoft.com/office/officeart/2005/8/quickstyle/simple4" qsCatId="simple" csTypeId="urn:microsoft.com/office/officeart/2005/8/colors/accent0_3" csCatId="mainScheme" phldr="1"/>
      <dgm:spPr/>
      <dgm:t>
        <a:bodyPr/>
        <a:lstStyle/>
        <a:p>
          <a:endParaRPr lang="en-US"/>
        </a:p>
      </dgm:t>
    </dgm:pt>
    <dgm:pt modelId="{BD0703C3-3D1F-4BA7-A55D-457BBD27E7A8}">
      <dgm:prSet phldrT="[Text]"/>
      <dgm:spPr/>
      <dgm:t>
        <a:bodyPr/>
        <a:lstStyle/>
        <a:p>
          <a:r>
            <a:rPr lang="en-US" dirty="0"/>
            <a:t>Exploratory Data Analysis</a:t>
          </a:r>
        </a:p>
      </dgm:t>
    </dgm:pt>
    <dgm:pt modelId="{D50C17E3-A492-4E9D-B9BA-FBD82B5C5B0B}" type="parTrans" cxnId="{5D89E965-68F2-413B-82F4-5EDBCB009017}">
      <dgm:prSet/>
      <dgm:spPr/>
      <dgm:t>
        <a:bodyPr/>
        <a:lstStyle/>
        <a:p>
          <a:endParaRPr lang="en-US"/>
        </a:p>
      </dgm:t>
    </dgm:pt>
    <dgm:pt modelId="{C3D5FF4F-A15B-4383-8670-2B2AAD72DE65}" type="sibTrans" cxnId="{5D89E965-68F2-413B-82F4-5EDBCB009017}">
      <dgm:prSet/>
      <dgm:spPr/>
      <dgm:t>
        <a:bodyPr/>
        <a:lstStyle/>
        <a:p>
          <a:endParaRPr lang="en-US"/>
        </a:p>
      </dgm:t>
    </dgm:pt>
    <dgm:pt modelId="{9ED35E94-08DF-4F1A-B7D6-DE03A6C3D177}">
      <dgm:prSet phldrT="[Text]"/>
      <dgm:spPr/>
      <dgm:t>
        <a:bodyPr/>
        <a:lstStyle/>
        <a:p>
          <a:r>
            <a:rPr lang="en-US" dirty="0"/>
            <a:t>Exploratory data analysis was used to identify key variables and customer trends. </a:t>
          </a:r>
        </a:p>
      </dgm:t>
    </dgm:pt>
    <dgm:pt modelId="{85FF7FC5-0156-4319-B6DE-19519C987737}" type="parTrans" cxnId="{A042F33A-6AB2-4D9C-80D5-15BA02A1785F}">
      <dgm:prSet/>
      <dgm:spPr/>
      <dgm:t>
        <a:bodyPr/>
        <a:lstStyle/>
        <a:p>
          <a:endParaRPr lang="en-US"/>
        </a:p>
      </dgm:t>
    </dgm:pt>
    <dgm:pt modelId="{AC81D15B-59A6-4941-A851-4FB717A5E1E6}" type="sibTrans" cxnId="{A042F33A-6AB2-4D9C-80D5-15BA02A1785F}">
      <dgm:prSet/>
      <dgm:spPr/>
      <dgm:t>
        <a:bodyPr/>
        <a:lstStyle/>
        <a:p>
          <a:endParaRPr lang="en-US"/>
        </a:p>
      </dgm:t>
    </dgm:pt>
    <dgm:pt modelId="{766236DD-B5ED-4FD2-9F5B-032DF3BB311C}">
      <dgm:prSet phldrT="[Text]"/>
      <dgm:spPr/>
      <dgm:t>
        <a:bodyPr/>
        <a:lstStyle/>
        <a:p>
          <a:r>
            <a:rPr lang="en-US" dirty="0"/>
            <a:t>Cluster Analysis</a:t>
          </a:r>
        </a:p>
      </dgm:t>
    </dgm:pt>
    <dgm:pt modelId="{9B61765B-B03B-448F-9361-FBD186BD247B}" type="parTrans" cxnId="{A251B4C4-7A4D-4259-B141-253DEB323627}">
      <dgm:prSet/>
      <dgm:spPr/>
      <dgm:t>
        <a:bodyPr/>
        <a:lstStyle/>
        <a:p>
          <a:endParaRPr lang="en-US"/>
        </a:p>
      </dgm:t>
    </dgm:pt>
    <dgm:pt modelId="{EA0EA337-038F-45A5-B7B0-276ECCBA73A4}" type="sibTrans" cxnId="{A251B4C4-7A4D-4259-B141-253DEB323627}">
      <dgm:prSet/>
      <dgm:spPr/>
      <dgm:t>
        <a:bodyPr/>
        <a:lstStyle/>
        <a:p>
          <a:endParaRPr lang="en-US"/>
        </a:p>
      </dgm:t>
    </dgm:pt>
    <dgm:pt modelId="{58730C25-F435-455D-8808-7605936C9747}">
      <dgm:prSet phldrT="[Text]"/>
      <dgm:spPr/>
      <dgm:t>
        <a:bodyPr/>
        <a:lstStyle/>
        <a:p>
          <a:r>
            <a:rPr lang="en-US" dirty="0"/>
            <a:t>A variety of clustering algorithms were analyzed in an effort to select the algorithm that best grouped the data.</a:t>
          </a:r>
        </a:p>
      </dgm:t>
    </dgm:pt>
    <dgm:pt modelId="{53673EBD-4A8E-4660-B9AD-C3B1D892007D}" type="parTrans" cxnId="{33409B9C-CBFF-40DD-B55E-C35EFDE4E07A}">
      <dgm:prSet/>
      <dgm:spPr/>
      <dgm:t>
        <a:bodyPr/>
        <a:lstStyle/>
        <a:p>
          <a:endParaRPr lang="en-US"/>
        </a:p>
      </dgm:t>
    </dgm:pt>
    <dgm:pt modelId="{2B3FD1BD-9973-453C-B76F-7BA528441B10}" type="sibTrans" cxnId="{33409B9C-CBFF-40DD-B55E-C35EFDE4E07A}">
      <dgm:prSet/>
      <dgm:spPr/>
      <dgm:t>
        <a:bodyPr/>
        <a:lstStyle/>
        <a:p>
          <a:endParaRPr lang="en-US"/>
        </a:p>
      </dgm:t>
    </dgm:pt>
    <dgm:pt modelId="{0350F22C-0C83-43C8-8CE8-8E506D3A904E}">
      <dgm:prSet phldrT="[Text]" custT="1"/>
      <dgm:spPr/>
      <dgm:t>
        <a:bodyPr/>
        <a:lstStyle/>
        <a:p>
          <a:r>
            <a:rPr lang="en-US" sz="800" dirty="0"/>
            <a:t>Recommendation</a:t>
          </a:r>
        </a:p>
      </dgm:t>
    </dgm:pt>
    <dgm:pt modelId="{281D8626-8515-428E-BE7E-BF897FAF8EE0}" type="parTrans" cxnId="{3C515BD7-B71D-4148-A954-B01880BD336F}">
      <dgm:prSet/>
      <dgm:spPr/>
      <dgm:t>
        <a:bodyPr/>
        <a:lstStyle/>
        <a:p>
          <a:endParaRPr lang="en-US"/>
        </a:p>
      </dgm:t>
    </dgm:pt>
    <dgm:pt modelId="{2FD4DC4E-A72E-4A10-8329-DB1D0D455720}" type="sibTrans" cxnId="{3C515BD7-B71D-4148-A954-B01880BD336F}">
      <dgm:prSet/>
      <dgm:spPr/>
      <dgm:t>
        <a:bodyPr/>
        <a:lstStyle/>
        <a:p>
          <a:endParaRPr lang="en-US"/>
        </a:p>
      </dgm:t>
    </dgm:pt>
    <dgm:pt modelId="{FE786049-5BEA-4FE1-8F26-E02219499DB7}">
      <dgm:prSet phldrT="[Text]"/>
      <dgm:spPr/>
      <dgm:t>
        <a:bodyPr/>
        <a:lstStyle/>
        <a:p>
          <a:r>
            <a:rPr lang="en-US" dirty="0"/>
            <a:t>The analysis was then used to formulate recommendations for the marketing team based on key characteristics of each customer segment.</a:t>
          </a:r>
        </a:p>
      </dgm:t>
    </dgm:pt>
    <dgm:pt modelId="{93737F7D-7F06-4C1C-8CD0-F8E74B1BB89C}" type="parTrans" cxnId="{547E1945-5BBF-4DF5-B4B8-C9EC5806827A}">
      <dgm:prSet/>
      <dgm:spPr/>
      <dgm:t>
        <a:bodyPr/>
        <a:lstStyle/>
        <a:p>
          <a:endParaRPr lang="en-US"/>
        </a:p>
      </dgm:t>
    </dgm:pt>
    <dgm:pt modelId="{F98AFD8C-2AF1-436B-A9CF-79AA8B4A1985}" type="sibTrans" cxnId="{547E1945-5BBF-4DF5-B4B8-C9EC5806827A}">
      <dgm:prSet/>
      <dgm:spPr/>
      <dgm:t>
        <a:bodyPr/>
        <a:lstStyle/>
        <a:p>
          <a:endParaRPr lang="en-US"/>
        </a:p>
      </dgm:t>
    </dgm:pt>
    <dgm:pt modelId="{84E3F92A-32DA-4859-BE72-7BCF92C08F1F}">
      <dgm:prSet phldrT="[Text]"/>
      <dgm:spPr/>
      <dgm:t>
        <a:bodyPr/>
        <a:lstStyle/>
        <a:p>
          <a:r>
            <a:rPr lang="en-US" dirty="0"/>
            <a:t>Cluster validation measures (ie, Silhouette score) were used to find the algorithm of best fit.</a:t>
          </a:r>
        </a:p>
      </dgm:t>
    </dgm:pt>
    <dgm:pt modelId="{60640074-B37B-4091-AE2A-27231C4EC90C}" type="parTrans" cxnId="{4789C744-BA10-48AF-ADF6-A5E6F8441A86}">
      <dgm:prSet/>
      <dgm:spPr/>
      <dgm:t>
        <a:bodyPr/>
        <a:lstStyle/>
        <a:p>
          <a:endParaRPr lang="en-US"/>
        </a:p>
      </dgm:t>
    </dgm:pt>
    <dgm:pt modelId="{5B5C154D-CDC2-4E9E-BE32-94998A85C3D2}" type="sibTrans" cxnId="{4789C744-BA10-48AF-ADF6-A5E6F8441A86}">
      <dgm:prSet/>
      <dgm:spPr/>
      <dgm:t>
        <a:bodyPr/>
        <a:lstStyle/>
        <a:p>
          <a:endParaRPr lang="en-US"/>
        </a:p>
      </dgm:t>
    </dgm:pt>
    <dgm:pt modelId="{A0084620-BB9E-4DC8-8DEE-9175A9AE22AA}">
      <dgm:prSet phldrT="[Text]"/>
      <dgm:spPr/>
      <dgm:t>
        <a:bodyPr/>
        <a:lstStyle/>
        <a:p>
          <a:r>
            <a:rPr lang="en-US" dirty="0"/>
            <a:t>This information was later used to decide which attributes to use for clustering.</a:t>
          </a:r>
        </a:p>
      </dgm:t>
    </dgm:pt>
    <dgm:pt modelId="{6002E0E8-C5B7-4033-9476-53D17B2AB5FA}" type="parTrans" cxnId="{913EE68B-5B40-4F79-A2DC-073F13030360}">
      <dgm:prSet/>
      <dgm:spPr/>
      <dgm:t>
        <a:bodyPr/>
        <a:lstStyle/>
        <a:p>
          <a:endParaRPr lang="en-US"/>
        </a:p>
      </dgm:t>
    </dgm:pt>
    <dgm:pt modelId="{637D1F9E-7CA5-4E9F-98F9-6B1AD8EBDDE3}" type="sibTrans" cxnId="{913EE68B-5B40-4F79-A2DC-073F13030360}">
      <dgm:prSet/>
      <dgm:spPr/>
      <dgm:t>
        <a:bodyPr/>
        <a:lstStyle/>
        <a:p>
          <a:endParaRPr lang="en-US"/>
        </a:p>
      </dgm:t>
    </dgm:pt>
    <dgm:pt modelId="{48E73C58-2F75-41EC-9E35-371ED5F9F461}" type="pres">
      <dgm:prSet presAssocID="{4390F72D-7E86-4D49-8950-EB877100A456}" presName="linearFlow" presStyleCnt="0">
        <dgm:presLayoutVars>
          <dgm:dir/>
          <dgm:animLvl val="lvl"/>
          <dgm:resizeHandles val="exact"/>
        </dgm:presLayoutVars>
      </dgm:prSet>
      <dgm:spPr/>
    </dgm:pt>
    <dgm:pt modelId="{73DFFF41-4918-4022-84D7-3103A3E288AA}" type="pres">
      <dgm:prSet presAssocID="{BD0703C3-3D1F-4BA7-A55D-457BBD27E7A8}" presName="composite" presStyleCnt="0"/>
      <dgm:spPr/>
    </dgm:pt>
    <dgm:pt modelId="{33C1AF2B-551F-448E-8C41-593FC687E526}" type="pres">
      <dgm:prSet presAssocID="{BD0703C3-3D1F-4BA7-A55D-457BBD27E7A8}" presName="parentText" presStyleLbl="alignNode1" presStyleIdx="0" presStyleCnt="3">
        <dgm:presLayoutVars>
          <dgm:chMax val="1"/>
          <dgm:bulletEnabled val="1"/>
        </dgm:presLayoutVars>
      </dgm:prSet>
      <dgm:spPr/>
    </dgm:pt>
    <dgm:pt modelId="{770186FA-BB99-4BF5-9935-B5680E1AC496}" type="pres">
      <dgm:prSet presAssocID="{BD0703C3-3D1F-4BA7-A55D-457BBD27E7A8}" presName="descendantText" presStyleLbl="alignAcc1" presStyleIdx="0" presStyleCnt="3">
        <dgm:presLayoutVars>
          <dgm:bulletEnabled val="1"/>
        </dgm:presLayoutVars>
      </dgm:prSet>
      <dgm:spPr/>
    </dgm:pt>
    <dgm:pt modelId="{26D46DE1-A93C-43F8-B88C-E4119B7EBDB6}" type="pres">
      <dgm:prSet presAssocID="{C3D5FF4F-A15B-4383-8670-2B2AAD72DE65}" presName="sp" presStyleCnt="0"/>
      <dgm:spPr/>
    </dgm:pt>
    <dgm:pt modelId="{8628E43F-38E9-467A-8995-F2705BAD381D}" type="pres">
      <dgm:prSet presAssocID="{766236DD-B5ED-4FD2-9F5B-032DF3BB311C}" presName="composite" presStyleCnt="0"/>
      <dgm:spPr/>
    </dgm:pt>
    <dgm:pt modelId="{EF50BBF4-6425-4051-A66A-90CACD2C0B41}" type="pres">
      <dgm:prSet presAssocID="{766236DD-B5ED-4FD2-9F5B-032DF3BB311C}" presName="parentText" presStyleLbl="alignNode1" presStyleIdx="1" presStyleCnt="3">
        <dgm:presLayoutVars>
          <dgm:chMax val="1"/>
          <dgm:bulletEnabled val="1"/>
        </dgm:presLayoutVars>
      </dgm:prSet>
      <dgm:spPr/>
    </dgm:pt>
    <dgm:pt modelId="{A575FD08-2DF5-4A03-A056-7E437714999D}" type="pres">
      <dgm:prSet presAssocID="{766236DD-B5ED-4FD2-9F5B-032DF3BB311C}" presName="descendantText" presStyleLbl="alignAcc1" presStyleIdx="1" presStyleCnt="3">
        <dgm:presLayoutVars>
          <dgm:bulletEnabled val="1"/>
        </dgm:presLayoutVars>
      </dgm:prSet>
      <dgm:spPr/>
    </dgm:pt>
    <dgm:pt modelId="{9FB6C8BF-7C89-4DC0-99DF-3AC1F0854E47}" type="pres">
      <dgm:prSet presAssocID="{EA0EA337-038F-45A5-B7B0-276ECCBA73A4}" presName="sp" presStyleCnt="0"/>
      <dgm:spPr/>
    </dgm:pt>
    <dgm:pt modelId="{5CD66AB6-8811-4F9D-8A55-724016A44D09}" type="pres">
      <dgm:prSet presAssocID="{0350F22C-0C83-43C8-8CE8-8E506D3A904E}" presName="composite" presStyleCnt="0"/>
      <dgm:spPr/>
    </dgm:pt>
    <dgm:pt modelId="{CD29ACF2-0E69-41D1-87D5-AB7C108003E4}" type="pres">
      <dgm:prSet presAssocID="{0350F22C-0C83-43C8-8CE8-8E506D3A904E}" presName="parentText" presStyleLbl="alignNode1" presStyleIdx="2" presStyleCnt="3">
        <dgm:presLayoutVars>
          <dgm:chMax val="1"/>
          <dgm:bulletEnabled val="1"/>
        </dgm:presLayoutVars>
      </dgm:prSet>
      <dgm:spPr/>
    </dgm:pt>
    <dgm:pt modelId="{DAB52FD9-0787-499D-B1C1-7937D96ED812}" type="pres">
      <dgm:prSet presAssocID="{0350F22C-0C83-43C8-8CE8-8E506D3A904E}" presName="descendantText" presStyleLbl="alignAcc1" presStyleIdx="2" presStyleCnt="3" custLinFactNeighborX="0" custLinFactNeighborY="1810">
        <dgm:presLayoutVars>
          <dgm:bulletEnabled val="1"/>
        </dgm:presLayoutVars>
      </dgm:prSet>
      <dgm:spPr/>
    </dgm:pt>
  </dgm:ptLst>
  <dgm:cxnLst>
    <dgm:cxn modelId="{A47CA107-EC49-42EC-9452-C0BDEA216DB3}" type="presOf" srcId="{84E3F92A-32DA-4859-BE72-7BCF92C08F1F}" destId="{A575FD08-2DF5-4A03-A056-7E437714999D}" srcOrd="0" destOrd="1" presId="urn:microsoft.com/office/officeart/2005/8/layout/chevron2"/>
    <dgm:cxn modelId="{3778DB22-EA7B-4FE2-81BE-BE221A2CC80E}" type="presOf" srcId="{766236DD-B5ED-4FD2-9F5B-032DF3BB311C}" destId="{EF50BBF4-6425-4051-A66A-90CACD2C0B41}" srcOrd="0" destOrd="0" presId="urn:microsoft.com/office/officeart/2005/8/layout/chevron2"/>
    <dgm:cxn modelId="{A042F33A-6AB2-4D9C-80D5-15BA02A1785F}" srcId="{BD0703C3-3D1F-4BA7-A55D-457BBD27E7A8}" destId="{9ED35E94-08DF-4F1A-B7D6-DE03A6C3D177}" srcOrd="0" destOrd="0" parTransId="{85FF7FC5-0156-4319-B6DE-19519C987737}" sibTransId="{AC81D15B-59A6-4941-A851-4FB717A5E1E6}"/>
    <dgm:cxn modelId="{4789C744-BA10-48AF-ADF6-A5E6F8441A86}" srcId="{766236DD-B5ED-4FD2-9F5B-032DF3BB311C}" destId="{84E3F92A-32DA-4859-BE72-7BCF92C08F1F}" srcOrd="1" destOrd="0" parTransId="{60640074-B37B-4091-AE2A-27231C4EC90C}" sibTransId="{5B5C154D-CDC2-4E9E-BE32-94998A85C3D2}"/>
    <dgm:cxn modelId="{547E1945-5BBF-4DF5-B4B8-C9EC5806827A}" srcId="{0350F22C-0C83-43C8-8CE8-8E506D3A904E}" destId="{FE786049-5BEA-4FE1-8F26-E02219499DB7}" srcOrd="0" destOrd="0" parTransId="{93737F7D-7F06-4C1C-8CD0-F8E74B1BB89C}" sibTransId="{F98AFD8C-2AF1-436B-A9CF-79AA8B4A1985}"/>
    <dgm:cxn modelId="{5D89E965-68F2-413B-82F4-5EDBCB009017}" srcId="{4390F72D-7E86-4D49-8950-EB877100A456}" destId="{BD0703C3-3D1F-4BA7-A55D-457BBD27E7A8}" srcOrd="0" destOrd="0" parTransId="{D50C17E3-A492-4E9D-B9BA-FBD82B5C5B0B}" sibTransId="{C3D5FF4F-A15B-4383-8670-2B2AAD72DE65}"/>
    <dgm:cxn modelId="{E0FCC46C-132A-4C53-8E38-CDA765C72A9C}" type="presOf" srcId="{58730C25-F435-455D-8808-7605936C9747}" destId="{A575FD08-2DF5-4A03-A056-7E437714999D}" srcOrd="0" destOrd="0" presId="urn:microsoft.com/office/officeart/2005/8/layout/chevron2"/>
    <dgm:cxn modelId="{DA50577A-F418-464C-8CB9-6019C71EA4B6}" type="presOf" srcId="{FE786049-5BEA-4FE1-8F26-E02219499DB7}" destId="{DAB52FD9-0787-499D-B1C1-7937D96ED812}" srcOrd="0" destOrd="0" presId="urn:microsoft.com/office/officeart/2005/8/layout/chevron2"/>
    <dgm:cxn modelId="{D3C2AA85-42DA-4CFF-9083-1903E42BC5FB}" type="presOf" srcId="{A0084620-BB9E-4DC8-8DEE-9175A9AE22AA}" destId="{770186FA-BB99-4BF5-9935-B5680E1AC496}" srcOrd="0" destOrd="1" presId="urn:microsoft.com/office/officeart/2005/8/layout/chevron2"/>
    <dgm:cxn modelId="{913EE68B-5B40-4F79-A2DC-073F13030360}" srcId="{BD0703C3-3D1F-4BA7-A55D-457BBD27E7A8}" destId="{A0084620-BB9E-4DC8-8DEE-9175A9AE22AA}" srcOrd="1" destOrd="0" parTransId="{6002E0E8-C5B7-4033-9476-53D17B2AB5FA}" sibTransId="{637D1F9E-7CA5-4E9F-98F9-6B1AD8EBDDE3}"/>
    <dgm:cxn modelId="{33409B9C-CBFF-40DD-B55E-C35EFDE4E07A}" srcId="{766236DD-B5ED-4FD2-9F5B-032DF3BB311C}" destId="{58730C25-F435-455D-8808-7605936C9747}" srcOrd="0" destOrd="0" parTransId="{53673EBD-4A8E-4660-B9AD-C3B1D892007D}" sibTransId="{2B3FD1BD-9973-453C-B76F-7BA528441B10}"/>
    <dgm:cxn modelId="{7A3ED7A2-8AF4-4EEC-95BD-677DCB374DCD}" type="presOf" srcId="{4390F72D-7E86-4D49-8950-EB877100A456}" destId="{48E73C58-2F75-41EC-9E35-371ED5F9F461}" srcOrd="0" destOrd="0" presId="urn:microsoft.com/office/officeart/2005/8/layout/chevron2"/>
    <dgm:cxn modelId="{8A8C21B8-F466-491E-8241-FF74EB8C20A7}" type="presOf" srcId="{0350F22C-0C83-43C8-8CE8-8E506D3A904E}" destId="{CD29ACF2-0E69-41D1-87D5-AB7C108003E4}" srcOrd="0" destOrd="0" presId="urn:microsoft.com/office/officeart/2005/8/layout/chevron2"/>
    <dgm:cxn modelId="{A251B4C4-7A4D-4259-B141-253DEB323627}" srcId="{4390F72D-7E86-4D49-8950-EB877100A456}" destId="{766236DD-B5ED-4FD2-9F5B-032DF3BB311C}" srcOrd="1" destOrd="0" parTransId="{9B61765B-B03B-448F-9361-FBD186BD247B}" sibTransId="{EA0EA337-038F-45A5-B7B0-276ECCBA73A4}"/>
    <dgm:cxn modelId="{3C515BD7-B71D-4148-A954-B01880BD336F}" srcId="{4390F72D-7E86-4D49-8950-EB877100A456}" destId="{0350F22C-0C83-43C8-8CE8-8E506D3A904E}" srcOrd="2" destOrd="0" parTransId="{281D8626-8515-428E-BE7E-BF897FAF8EE0}" sibTransId="{2FD4DC4E-A72E-4A10-8329-DB1D0D455720}"/>
    <dgm:cxn modelId="{069100E1-83DD-47EE-91EF-3AB040388C2B}" type="presOf" srcId="{BD0703C3-3D1F-4BA7-A55D-457BBD27E7A8}" destId="{33C1AF2B-551F-448E-8C41-593FC687E526}" srcOrd="0" destOrd="0" presId="urn:microsoft.com/office/officeart/2005/8/layout/chevron2"/>
    <dgm:cxn modelId="{1A4929FC-D3A5-46DA-B150-1A15A1B346CB}" type="presOf" srcId="{9ED35E94-08DF-4F1A-B7D6-DE03A6C3D177}" destId="{770186FA-BB99-4BF5-9935-B5680E1AC496}" srcOrd="0" destOrd="0" presId="urn:microsoft.com/office/officeart/2005/8/layout/chevron2"/>
    <dgm:cxn modelId="{35ED5C5A-1453-4422-8D00-752A40FF178E}" type="presParOf" srcId="{48E73C58-2F75-41EC-9E35-371ED5F9F461}" destId="{73DFFF41-4918-4022-84D7-3103A3E288AA}" srcOrd="0" destOrd="0" presId="urn:microsoft.com/office/officeart/2005/8/layout/chevron2"/>
    <dgm:cxn modelId="{B31D9982-CE8C-4DDA-A7BD-7F1DBE5F6AE1}" type="presParOf" srcId="{73DFFF41-4918-4022-84D7-3103A3E288AA}" destId="{33C1AF2B-551F-448E-8C41-593FC687E526}" srcOrd="0" destOrd="0" presId="urn:microsoft.com/office/officeart/2005/8/layout/chevron2"/>
    <dgm:cxn modelId="{80CCBB52-2295-43B8-B53D-A36D6C71BEC6}" type="presParOf" srcId="{73DFFF41-4918-4022-84D7-3103A3E288AA}" destId="{770186FA-BB99-4BF5-9935-B5680E1AC496}" srcOrd="1" destOrd="0" presId="urn:microsoft.com/office/officeart/2005/8/layout/chevron2"/>
    <dgm:cxn modelId="{8484D646-3DC8-41B6-AEB8-3CB9AEAACCF9}" type="presParOf" srcId="{48E73C58-2F75-41EC-9E35-371ED5F9F461}" destId="{26D46DE1-A93C-43F8-B88C-E4119B7EBDB6}" srcOrd="1" destOrd="0" presId="urn:microsoft.com/office/officeart/2005/8/layout/chevron2"/>
    <dgm:cxn modelId="{D164A71D-AF13-417C-9BE3-6834C204BA0E}" type="presParOf" srcId="{48E73C58-2F75-41EC-9E35-371ED5F9F461}" destId="{8628E43F-38E9-467A-8995-F2705BAD381D}" srcOrd="2" destOrd="0" presId="urn:microsoft.com/office/officeart/2005/8/layout/chevron2"/>
    <dgm:cxn modelId="{67D6E89F-68B6-4AF3-98A0-0117D29861E2}" type="presParOf" srcId="{8628E43F-38E9-467A-8995-F2705BAD381D}" destId="{EF50BBF4-6425-4051-A66A-90CACD2C0B41}" srcOrd="0" destOrd="0" presId="urn:microsoft.com/office/officeart/2005/8/layout/chevron2"/>
    <dgm:cxn modelId="{43BD63CE-AE1E-4546-87D0-C0AC243CB261}" type="presParOf" srcId="{8628E43F-38E9-467A-8995-F2705BAD381D}" destId="{A575FD08-2DF5-4A03-A056-7E437714999D}" srcOrd="1" destOrd="0" presId="urn:microsoft.com/office/officeart/2005/8/layout/chevron2"/>
    <dgm:cxn modelId="{0AF17DC6-8DB6-4AC3-9407-3C9AC6232FDD}" type="presParOf" srcId="{48E73C58-2F75-41EC-9E35-371ED5F9F461}" destId="{9FB6C8BF-7C89-4DC0-99DF-3AC1F0854E47}" srcOrd="3" destOrd="0" presId="urn:microsoft.com/office/officeart/2005/8/layout/chevron2"/>
    <dgm:cxn modelId="{3C136767-6DFF-41DD-845B-D4E2987F32CD}" type="presParOf" srcId="{48E73C58-2F75-41EC-9E35-371ED5F9F461}" destId="{5CD66AB6-8811-4F9D-8A55-724016A44D09}" srcOrd="4" destOrd="0" presId="urn:microsoft.com/office/officeart/2005/8/layout/chevron2"/>
    <dgm:cxn modelId="{39201528-AE3A-43E0-BA83-7DFF1F0F5C31}" type="presParOf" srcId="{5CD66AB6-8811-4F9D-8A55-724016A44D09}" destId="{CD29ACF2-0E69-41D1-87D5-AB7C108003E4}" srcOrd="0" destOrd="0" presId="urn:microsoft.com/office/officeart/2005/8/layout/chevron2"/>
    <dgm:cxn modelId="{45ABBFC5-F8A6-4906-AC63-A8C3F15F9033}" type="presParOf" srcId="{5CD66AB6-8811-4F9D-8A55-724016A44D09}" destId="{DAB52FD9-0787-499D-B1C1-7937D96ED812}" srcOrd="1" destOrd="0" presId="urn:microsoft.com/office/officeart/2005/8/layout/chevron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C1AF2B-551F-448E-8C41-593FC687E526}">
      <dsp:nvSpPr>
        <dsp:cNvPr id="0" name=""/>
        <dsp:cNvSpPr/>
      </dsp:nvSpPr>
      <dsp:spPr>
        <a:xfrm rot="5400000">
          <a:off x="-180724" y="182632"/>
          <a:ext cx="1204828" cy="843379"/>
        </a:xfrm>
        <a:prstGeom prst="chevron">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Data Collection</a:t>
          </a:r>
        </a:p>
      </dsp:txBody>
      <dsp:txXfrm rot="-5400000">
        <a:off x="1" y="423598"/>
        <a:ext cx="843379" cy="361449"/>
      </dsp:txXfrm>
    </dsp:sp>
    <dsp:sp modelId="{770186FA-BB99-4BF5-9935-B5680E1AC496}">
      <dsp:nvSpPr>
        <dsp:cNvPr id="0" name=""/>
        <dsp:cNvSpPr/>
      </dsp:nvSpPr>
      <dsp:spPr>
        <a:xfrm rot="5400000">
          <a:off x="4329874" y="-3484586"/>
          <a:ext cx="783138" cy="7756128"/>
        </a:xfrm>
        <a:prstGeom prst="round2Same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A dataset was provided to the data science team at the commencement of the project.</a:t>
          </a:r>
        </a:p>
        <a:p>
          <a:pPr marL="114300" lvl="1" indent="-114300" algn="l" defTabSz="666750">
            <a:lnSpc>
              <a:spcPct val="90000"/>
            </a:lnSpc>
            <a:spcBef>
              <a:spcPct val="0"/>
            </a:spcBef>
            <a:spcAft>
              <a:spcPct val="15000"/>
            </a:spcAft>
            <a:buChar char="•"/>
          </a:pPr>
          <a:r>
            <a:rPr lang="en-US" sz="1500" kern="1200" dirty="0"/>
            <a:t>The dataset included demographic information, amounts spent on various product categories, purchase channels, and accepted/rejected marketing campaigns</a:t>
          </a:r>
        </a:p>
      </dsp:txBody>
      <dsp:txXfrm rot="-5400000">
        <a:off x="843379" y="40139"/>
        <a:ext cx="7717898" cy="706678"/>
      </dsp:txXfrm>
    </dsp:sp>
    <dsp:sp modelId="{EF50BBF4-6425-4051-A66A-90CACD2C0B41}">
      <dsp:nvSpPr>
        <dsp:cNvPr id="0" name=""/>
        <dsp:cNvSpPr/>
      </dsp:nvSpPr>
      <dsp:spPr>
        <a:xfrm rot="5400000">
          <a:off x="-180724" y="1186842"/>
          <a:ext cx="1204828" cy="843379"/>
        </a:xfrm>
        <a:prstGeom prst="chevron">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Data Preprocessing</a:t>
          </a:r>
        </a:p>
      </dsp:txBody>
      <dsp:txXfrm rot="-5400000">
        <a:off x="1" y="1427808"/>
        <a:ext cx="843379" cy="361449"/>
      </dsp:txXfrm>
    </dsp:sp>
    <dsp:sp modelId="{A575FD08-2DF5-4A03-A056-7E437714999D}">
      <dsp:nvSpPr>
        <dsp:cNvPr id="0" name=""/>
        <dsp:cNvSpPr/>
      </dsp:nvSpPr>
      <dsp:spPr>
        <a:xfrm rot="5400000">
          <a:off x="4329874" y="-2480377"/>
          <a:ext cx="783138" cy="7756128"/>
        </a:xfrm>
        <a:prstGeom prst="round2Same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The data science team performed a series of quality checks, including imputing missing data, identifying extreme outliers, and making the data more uniform</a:t>
          </a:r>
        </a:p>
      </dsp:txBody>
      <dsp:txXfrm rot="-5400000">
        <a:off x="843379" y="1044348"/>
        <a:ext cx="7717898" cy="706678"/>
      </dsp:txXfrm>
    </dsp:sp>
    <dsp:sp modelId="{CD29ACF2-0E69-41D1-87D5-AB7C108003E4}">
      <dsp:nvSpPr>
        <dsp:cNvPr id="0" name=""/>
        <dsp:cNvSpPr/>
      </dsp:nvSpPr>
      <dsp:spPr>
        <a:xfrm rot="5400000">
          <a:off x="-180724" y="2191051"/>
          <a:ext cx="1204828" cy="843379"/>
        </a:xfrm>
        <a:prstGeom prst="chevron">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1" y="2432017"/>
        <a:ext cx="843379" cy="361449"/>
      </dsp:txXfrm>
    </dsp:sp>
    <dsp:sp modelId="{DAB52FD9-0787-499D-B1C1-7937D96ED812}">
      <dsp:nvSpPr>
        <dsp:cNvPr id="0" name=""/>
        <dsp:cNvSpPr/>
      </dsp:nvSpPr>
      <dsp:spPr>
        <a:xfrm rot="5400000">
          <a:off x="4329874" y="-1461992"/>
          <a:ext cx="783138" cy="7756128"/>
        </a:xfrm>
        <a:prstGeom prst="round2Same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endParaRPr lang="en-US" sz="1500" kern="1200"/>
        </a:p>
        <a:p>
          <a:pPr marL="114300" lvl="1" indent="-114300" algn="l" defTabSz="666750">
            <a:lnSpc>
              <a:spcPct val="90000"/>
            </a:lnSpc>
            <a:spcBef>
              <a:spcPct val="0"/>
            </a:spcBef>
            <a:spcAft>
              <a:spcPct val="15000"/>
            </a:spcAft>
            <a:buChar char="•"/>
          </a:pPr>
          <a:endParaRPr lang="en-US" sz="1500" kern="1200"/>
        </a:p>
      </dsp:txBody>
      <dsp:txXfrm rot="-5400000">
        <a:off x="843379" y="2062733"/>
        <a:ext cx="7717898" cy="7066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C1AF2B-551F-448E-8C41-593FC687E526}">
      <dsp:nvSpPr>
        <dsp:cNvPr id="0" name=""/>
        <dsp:cNvSpPr/>
      </dsp:nvSpPr>
      <dsp:spPr>
        <a:xfrm rot="5400000">
          <a:off x="-180724" y="182632"/>
          <a:ext cx="1204828" cy="843379"/>
        </a:xfrm>
        <a:prstGeom prst="chevron">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Exploratory Data Analysis</a:t>
          </a:r>
        </a:p>
      </dsp:txBody>
      <dsp:txXfrm rot="-5400000">
        <a:off x="1" y="423598"/>
        <a:ext cx="843379" cy="361449"/>
      </dsp:txXfrm>
    </dsp:sp>
    <dsp:sp modelId="{770186FA-BB99-4BF5-9935-B5680E1AC496}">
      <dsp:nvSpPr>
        <dsp:cNvPr id="0" name=""/>
        <dsp:cNvSpPr/>
      </dsp:nvSpPr>
      <dsp:spPr>
        <a:xfrm rot="5400000">
          <a:off x="4329874" y="-3484586"/>
          <a:ext cx="783138" cy="7756128"/>
        </a:xfrm>
        <a:prstGeom prst="round2Same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Exploratory data analysis was used to identify key variables and customer trends. </a:t>
          </a:r>
        </a:p>
        <a:p>
          <a:pPr marL="114300" lvl="1" indent="-114300" algn="l" defTabSz="622300">
            <a:lnSpc>
              <a:spcPct val="90000"/>
            </a:lnSpc>
            <a:spcBef>
              <a:spcPct val="0"/>
            </a:spcBef>
            <a:spcAft>
              <a:spcPct val="15000"/>
            </a:spcAft>
            <a:buChar char="•"/>
          </a:pPr>
          <a:r>
            <a:rPr lang="en-US" sz="1400" kern="1200" dirty="0"/>
            <a:t>This information was later used to decide which attributes to use for clustering.</a:t>
          </a:r>
        </a:p>
      </dsp:txBody>
      <dsp:txXfrm rot="-5400000">
        <a:off x="843379" y="40139"/>
        <a:ext cx="7717898" cy="706678"/>
      </dsp:txXfrm>
    </dsp:sp>
    <dsp:sp modelId="{EF50BBF4-6425-4051-A66A-90CACD2C0B41}">
      <dsp:nvSpPr>
        <dsp:cNvPr id="0" name=""/>
        <dsp:cNvSpPr/>
      </dsp:nvSpPr>
      <dsp:spPr>
        <a:xfrm rot="5400000">
          <a:off x="-180724" y="1186842"/>
          <a:ext cx="1204828" cy="843379"/>
        </a:xfrm>
        <a:prstGeom prst="chevron">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Cluster Analysis</a:t>
          </a:r>
        </a:p>
      </dsp:txBody>
      <dsp:txXfrm rot="-5400000">
        <a:off x="1" y="1427808"/>
        <a:ext cx="843379" cy="361449"/>
      </dsp:txXfrm>
    </dsp:sp>
    <dsp:sp modelId="{A575FD08-2DF5-4A03-A056-7E437714999D}">
      <dsp:nvSpPr>
        <dsp:cNvPr id="0" name=""/>
        <dsp:cNvSpPr/>
      </dsp:nvSpPr>
      <dsp:spPr>
        <a:xfrm rot="5400000">
          <a:off x="4329874" y="-2480377"/>
          <a:ext cx="783138" cy="7756128"/>
        </a:xfrm>
        <a:prstGeom prst="round2Same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A variety of clustering algorithms were analyzed in an effort to select the algorithm that best grouped the data.</a:t>
          </a:r>
        </a:p>
        <a:p>
          <a:pPr marL="114300" lvl="1" indent="-114300" algn="l" defTabSz="622300">
            <a:lnSpc>
              <a:spcPct val="90000"/>
            </a:lnSpc>
            <a:spcBef>
              <a:spcPct val="0"/>
            </a:spcBef>
            <a:spcAft>
              <a:spcPct val="15000"/>
            </a:spcAft>
            <a:buChar char="•"/>
          </a:pPr>
          <a:r>
            <a:rPr lang="en-US" sz="1400" kern="1200" dirty="0"/>
            <a:t>Cluster validation measures (ie, Silhouette score) were used to find the algorithm of best fit.</a:t>
          </a:r>
        </a:p>
      </dsp:txBody>
      <dsp:txXfrm rot="-5400000">
        <a:off x="843379" y="1044348"/>
        <a:ext cx="7717898" cy="706678"/>
      </dsp:txXfrm>
    </dsp:sp>
    <dsp:sp modelId="{CD29ACF2-0E69-41D1-87D5-AB7C108003E4}">
      <dsp:nvSpPr>
        <dsp:cNvPr id="0" name=""/>
        <dsp:cNvSpPr/>
      </dsp:nvSpPr>
      <dsp:spPr>
        <a:xfrm rot="5400000">
          <a:off x="-180724" y="2191051"/>
          <a:ext cx="1204828" cy="843379"/>
        </a:xfrm>
        <a:prstGeom prst="chevron">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Recommendation</a:t>
          </a:r>
        </a:p>
      </dsp:txBody>
      <dsp:txXfrm rot="-5400000">
        <a:off x="1" y="2432017"/>
        <a:ext cx="843379" cy="361449"/>
      </dsp:txXfrm>
    </dsp:sp>
    <dsp:sp modelId="{DAB52FD9-0787-499D-B1C1-7937D96ED812}">
      <dsp:nvSpPr>
        <dsp:cNvPr id="0" name=""/>
        <dsp:cNvSpPr/>
      </dsp:nvSpPr>
      <dsp:spPr>
        <a:xfrm rot="5400000">
          <a:off x="4329874" y="-1461992"/>
          <a:ext cx="783138" cy="7756128"/>
        </a:xfrm>
        <a:prstGeom prst="round2Same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The analysis was then used to formulate recommendations for the marketing team based on key characteristics of each customer segment.</a:t>
          </a:r>
        </a:p>
      </dsp:txBody>
      <dsp:txXfrm rot="-5400000">
        <a:off x="843379" y="2062733"/>
        <a:ext cx="7717898" cy="706678"/>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1.jpeg>
</file>

<file path=ppt/media/image12.png>
</file>

<file path=ppt/media/image13.png>
</file>

<file path=ppt/media/image14.png>
</file>

<file path=ppt/media/image15.png>
</file>

<file path=ppt/media/image16.png>
</file>

<file path=ppt/media/image17.png>
</file>

<file path=ppt/media/image170.png>
</file>

<file path=ppt/media/image18.png>
</file>

<file path=ppt/media/image2.png>
</file>

<file path=ppt/media/image3.jpg>
</file>

<file path=ppt/media/image4.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11/20/2024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My name is Susannah </a:t>
            </a:r>
            <a:r>
              <a:rPr lang="en-US" dirty="0" err="1"/>
              <a:t>Garlid</a:t>
            </a:r>
            <a:r>
              <a:rPr lang="en-US" dirty="0"/>
              <a:t>. Over the next 8 minutes I will present findings on the best possible customer segments for our fine foods market using the customer data provided to the data science team. </a:t>
            </a:r>
          </a:p>
        </p:txBody>
      </p:sp>
      <p:sp>
        <p:nvSpPr>
          <p:cNvPr id="4" name="Slide Number Placeholder 3"/>
          <p:cNvSpPr>
            <a:spLocks noGrp="1"/>
          </p:cNvSpPr>
          <p:nvPr>
            <p:ph type="sldNum" sz="quarter" idx="5"/>
          </p:nvPr>
        </p:nvSpPr>
        <p:spPr/>
        <p:txBody>
          <a:bodyPr/>
          <a:lstStyle/>
          <a:p>
            <a:fld id="{DEF75CB5-5666-5049-9AE0-38EFD385C21E}" type="slidenum">
              <a:rPr lang="en-US" smtClean="0"/>
              <a:t>1</a:t>
            </a:fld>
            <a:endParaRPr lang="en-US" dirty="0"/>
          </a:p>
        </p:txBody>
      </p:sp>
    </p:spTree>
    <p:extLst>
      <p:ext uri="{BB962C8B-B14F-4D97-AF65-F5344CB8AC3E}">
        <p14:creationId xmlns:p14="http://schemas.microsoft.com/office/powerpoint/2010/main" val="24288518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Additionally, we have provided cost estimates for marketing to various segments based on marketing medium. </a:t>
            </a:r>
          </a:p>
        </p:txBody>
      </p:sp>
      <p:sp>
        <p:nvSpPr>
          <p:cNvPr id="4" name="Slide Number Placeholder 3"/>
          <p:cNvSpPr>
            <a:spLocks noGrp="1"/>
          </p:cNvSpPr>
          <p:nvPr>
            <p:ph type="sldNum" sz="quarter" idx="5"/>
          </p:nvPr>
        </p:nvSpPr>
        <p:spPr/>
        <p:txBody>
          <a:bodyPr/>
          <a:lstStyle/>
          <a:p>
            <a:fld id="{DEF75CB5-5666-5049-9AE0-38EFD385C21E}" type="slidenum">
              <a:rPr lang="en-US" smtClean="0"/>
              <a:t>10</a:t>
            </a:fld>
            <a:endParaRPr lang="en-US" dirty="0"/>
          </a:p>
        </p:txBody>
      </p:sp>
    </p:spTree>
    <p:extLst>
      <p:ext uri="{BB962C8B-B14F-4D97-AF65-F5344CB8AC3E}">
        <p14:creationId xmlns:p14="http://schemas.microsoft.com/office/powerpoint/2010/main" val="2867316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11</a:t>
            </a:fld>
            <a:endParaRPr lang="en-US" dirty="0"/>
          </a:p>
        </p:txBody>
      </p:sp>
    </p:spTree>
    <p:extLst>
      <p:ext uri="{BB962C8B-B14F-4D97-AF65-F5344CB8AC3E}">
        <p14:creationId xmlns:p14="http://schemas.microsoft.com/office/powerpoint/2010/main" val="701171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BD17A4-EE2F-88FB-9175-AC4FC5295D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B5F8EC-1ECF-3880-DDBD-F53437C334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ADD371-E638-903C-5A03-159B78CA808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21C6CD2-893D-0DD6-B3B7-6841F3C101A0}"/>
              </a:ext>
            </a:extLst>
          </p:cNvPr>
          <p:cNvSpPr>
            <a:spLocks noGrp="1"/>
          </p:cNvSpPr>
          <p:nvPr>
            <p:ph type="sldNum" sz="quarter" idx="5"/>
          </p:nvPr>
        </p:nvSpPr>
        <p:spPr/>
        <p:txBody>
          <a:bodyPr/>
          <a:lstStyle/>
          <a:p>
            <a:fld id="{DEF75CB5-5666-5049-9AE0-38EFD385C21E}" type="slidenum">
              <a:rPr lang="en-US" smtClean="0"/>
              <a:t>12</a:t>
            </a:fld>
            <a:endParaRPr lang="en-US" dirty="0"/>
          </a:p>
        </p:txBody>
      </p:sp>
    </p:spTree>
    <p:extLst>
      <p:ext uri="{BB962C8B-B14F-4D97-AF65-F5344CB8AC3E}">
        <p14:creationId xmlns:p14="http://schemas.microsoft.com/office/powerpoint/2010/main" val="6103989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 slides</a:t>
            </a:r>
          </a:p>
        </p:txBody>
      </p:sp>
      <p:sp>
        <p:nvSpPr>
          <p:cNvPr id="4" name="Slide Number Placeholder 3"/>
          <p:cNvSpPr>
            <a:spLocks noGrp="1"/>
          </p:cNvSpPr>
          <p:nvPr>
            <p:ph type="sldNum" sz="quarter" idx="5"/>
          </p:nvPr>
        </p:nvSpPr>
        <p:spPr/>
        <p:txBody>
          <a:bodyPr/>
          <a:lstStyle/>
          <a:p>
            <a:fld id="{DEF75CB5-5666-5049-9AE0-38EFD385C21E}" type="slidenum">
              <a:rPr lang="en-US" smtClean="0"/>
              <a:t>13</a:t>
            </a:fld>
            <a:endParaRPr lang="en-US" dirty="0"/>
          </a:p>
        </p:txBody>
      </p:sp>
    </p:spTree>
    <p:extLst>
      <p:ext uri="{BB962C8B-B14F-4D97-AF65-F5344CB8AC3E}">
        <p14:creationId xmlns:p14="http://schemas.microsoft.com/office/powerpoint/2010/main" val="35765723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92AE44-00CC-7860-96D9-CF8BDD566C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7E4C60-2AFB-8901-4166-4F5186DBA3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BB31D0-3269-9CB1-E8BD-706A338855E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C0293EA-6292-85FC-AFE3-5FDC1B242EF7}"/>
              </a:ext>
            </a:extLst>
          </p:cNvPr>
          <p:cNvSpPr>
            <a:spLocks noGrp="1"/>
          </p:cNvSpPr>
          <p:nvPr>
            <p:ph type="sldNum" sz="quarter" idx="5"/>
          </p:nvPr>
        </p:nvSpPr>
        <p:spPr/>
        <p:txBody>
          <a:bodyPr/>
          <a:lstStyle/>
          <a:p>
            <a:fld id="{DEF75CB5-5666-5049-9AE0-38EFD385C21E}" type="slidenum">
              <a:rPr lang="en-US" smtClean="0"/>
              <a:t>14</a:t>
            </a:fld>
            <a:endParaRPr lang="en-US" dirty="0"/>
          </a:p>
        </p:txBody>
      </p:sp>
    </p:spTree>
    <p:extLst>
      <p:ext uri="{BB962C8B-B14F-4D97-AF65-F5344CB8AC3E}">
        <p14:creationId xmlns:p14="http://schemas.microsoft.com/office/powerpoint/2010/main" val="5979912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8F021-DAD6-65DD-522A-7FB9478D91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E0F23D-AB17-0168-8D9A-D0C7B23920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D7BAB4-B55D-99FE-BBD2-689F99F418D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F699385-2878-DE20-6979-E9BD13F23C03}"/>
              </a:ext>
            </a:extLst>
          </p:cNvPr>
          <p:cNvSpPr>
            <a:spLocks noGrp="1"/>
          </p:cNvSpPr>
          <p:nvPr>
            <p:ph type="sldNum" sz="quarter" idx="5"/>
          </p:nvPr>
        </p:nvSpPr>
        <p:spPr/>
        <p:txBody>
          <a:bodyPr/>
          <a:lstStyle/>
          <a:p>
            <a:fld id="{DEF75CB5-5666-5049-9AE0-38EFD385C21E}" type="slidenum">
              <a:rPr lang="en-US" smtClean="0"/>
              <a:t>17</a:t>
            </a:fld>
            <a:endParaRPr lang="en-US" dirty="0"/>
          </a:p>
        </p:txBody>
      </p:sp>
    </p:spTree>
    <p:extLst>
      <p:ext uri="{BB962C8B-B14F-4D97-AF65-F5344CB8AC3E}">
        <p14:creationId xmlns:p14="http://schemas.microsoft.com/office/powerpoint/2010/main" val="2479224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our agenda for the meeting. We will begin with an executive summary, followed by a more in-depth problem statement. Next we will discuss our approach and process flow. Then we will discuss the clustering outputs of the selected algorithm. And finally, we will present our recommendations. </a:t>
            </a:r>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dirty="0"/>
          </a:p>
        </p:txBody>
      </p:sp>
    </p:spTree>
    <p:extLst>
      <p:ext uri="{BB962C8B-B14F-4D97-AF65-F5344CB8AC3E}">
        <p14:creationId xmlns:p14="http://schemas.microsoft.com/office/powerpoint/2010/main" val="5741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years of 2013 to 2014, we observed diminishing revenue, dropping customer acquisition, and poor marketing campaign conversion rates. One reason for this may be the lack of personalized marketing strategies. Historically, we have used Above the Line marketing activities, such as mass emails and mass printed fliers. In order to reverse the trends downward trends seen between 2013 and 2014, we recommend using 5 customer segments, namely, Budget-Conscious Shoppers, Wine Connoisseurs, Cooking Enthusiasts, Convenience Seekers, and Foodie Adventurers. </a:t>
            </a:r>
          </a:p>
          <a:p>
            <a:endParaRPr lang="en-US" dirty="0"/>
          </a:p>
          <a:p>
            <a:endParaRPr lang="en-US" dirty="0"/>
          </a:p>
          <a:p>
            <a:endParaRPr lang="en-US" dirty="0"/>
          </a:p>
          <a:p>
            <a:r>
              <a:rPr lang="en-US" dirty="0"/>
              <a:t>Existing Trends: From the data, my team saw a major loss in revenue from 2013 to 2014. 2013 was a good year, we had upwards of $700k in revenue, but that sunk in 2013 to less than $300k in 2014. This might be explained from both dropping customer acquisition rates and marketing campaign conversion rates. The past 5 marketing campaigns revealed just 5.6% conversion, most of which were from customers who are already loyal. </a:t>
            </a:r>
          </a:p>
          <a:p>
            <a:endParaRPr lang="en-US" dirty="0"/>
          </a:p>
          <a:p>
            <a:r>
              <a:rPr lang="en-US" dirty="0"/>
              <a:t>Customer Profiles: Customer profiles for our company have not existed up </a:t>
            </a:r>
            <a:r>
              <a:rPr lang="en-US" dirty="0" err="1"/>
              <a:t>til</a:t>
            </a:r>
            <a:r>
              <a:rPr lang="en-US" dirty="0"/>
              <a:t> now. However, as technology has altered the way marketing campaigns operate, it has become necessary to employ machine learning algorithms to aid in the segmentation of customers with the end result being personalized campaigns targeted towards specific groups of customers. </a:t>
            </a:r>
          </a:p>
          <a:p>
            <a:endParaRPr lang="en-US" dirty="0"/>
          </a:p>
          <a:p>
            <a:r>
              <a:rPr lang="en-US" dirty="0"/>
              <a:t>After exploring a variety of unsupervised machine learning algorithms, we have settled on the K-Medoids algorithm to cluster customers into five segments: Budget-Conscious Shoppers, Wine Connoisseurs, Cooking Enthusiasts, Convenience Seekers, and Foodie Adventurers. By analyzing customer purchase channels and website interactions, we have developed recommendations for a mixture of both digital and print advertisements aimed at boosting campaign conversion rates, acquisition rates, and ultimately sales revenue.</a:t>
            </a:r>
          </a:p>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3177418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Delving a little deeper into our problem statement, we see revenue dropped by 61.8% from 2013 to 2014. Customer acquisition dropped by 47%, and campaign conversion rates for the last 5 campaigns hovered around 5.6% on average. </a:t>
            </a:r>
          </a:p>
          <a:p>
            <a:endParaRPr lang="en-US" dirty="0">
              <a:cs typeface="Calibri"/>
            </a:endParaRPr>
          </a:p>
          <a:p>
            <a:r>
              <a:rPr lang="en-US" dirty="0">
                <a:cs typeface="Calibri"/>
              </a:rPr>
              <a:t>We believe the issue lies in the lack of customer segmentation and personalized strategies currently employed by competitors. </a:t>
            </a:r>
          </a:p>
          <a:p>
            <a:endParaRPr lang="en-US" dirty="0">
              <a:cs typeface="Calibri"/>
            </a:endParaRPr>
          </a:p>
          <a:p>
            <a:r>
              <a:rPr lang="en-US" dirty="0">
                <a:cs typeface="Calibri"/>
              </a:rPr>
              <a:t>From external research, have come to realize that market segmentation and personalized marketing grow revenue by 6-7 times. Therefore, we recommend utilizing these for the next fiscal to achieve the company’s goals which include: increasing customer campaign conversions by 5-7%, increasing customer retention by 5%, and increasing revenue by 10-15%. </a:t>
            </a: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r>
              <a:rPr lang="en-US" dirty="0">
                <a:cs typeface="Calibri"/>
              </a:rPr>
              <a:t>Current State: In 2014, the fine foods market had a little over 2,000 registered customers. These customer used various purchase channels, mainly in-store, but also via online and catalog purchases. As aforementioned, we saw an increase in both customer acquisition and revenue from 2012 to 2013, but saw a dip from 2013 to 2014. Additionally, the last 5 campaigns revealed conversions around 5.6%, which is less than the ideal 10%-11.45%. </a:t>
            </a:r>
          </a:p>
          <a:p>
            <a:endParaRPr lang="en-US" dirty="0">
              <a:cs typeface="Calibri"/>
            </a:endParaRPr>
          </a:p>
          <a:p>
            <a:r>
              <a:rPr lang="en-US" dirty="0">
                <a:cs typeface="Calibri"/>
              </a:rPr>
              <a:t>Gap: Customer segmentation and personalized marketing strategies have not been used by this company as of yet. But with the advent of more powerful computers and clustering machine learning algorithms, it has become necessary to employ algorithms to stay afloat in today's competitive marketplace. </a:t>
            </a:r>
          </a:p>
          <a:p>
            <a:endParaRPr lang="en-US" dirty="0">
              <a:cs typeface="Calibri"/>
            </a:endParaRPr>
          </a:p>
          <a:p>
            <a:r>
              <a:rPr lang="en-US" dirty="0">
                <a:cs typeface="Calibri"/>
              </a:rPr>
              <a:t>Future State: From outside research, we understand that customer segmentation and personalized marketing strategies have proven to increase revenue by 6-7times. With this in mind, our goals for the next fiscal year include increasing customer campaign conversions by at least 5%, increasing customer retention by at least 5%, and growing revenue by 10%-15%. </a:t>
            </a:r>
          </a:p>
        </p:txBody>
      </p:sp>
      <p:sp>
        <p:nvSpPr>
          <p:cNvPr id="4" name="Slide Number Placeholder 3"/>
          <p:cNvSpPr>
            <a:spLocks noGrp="1"/>
          </p:cNvSpPr>
          <p:nvPr>
            <p:ph type="sldNum" sz="quarter" idx="5"/>
          </p:nvPr>
        </p:nvSpPr>
        <p:spPr/>
        <p:txBody>
          <a:bodyPr/>
          <a:lstStyle/>
          <a:p>
            <a:fld id="{DEF75CB5-5666-5049-9AE0-38EFD385C21E}" type="slidenum">
              <a:rPr lang="en-US" smtClean="0"/>
              <a:t>4</a:t>
            </a:fld>
            <a:endParaRPr lang="en-US" dirty="0"/>
          </a:p>
        </p:txBody>
      </p:sp>
    </p:spTree>
    <p:extLst>
      <p:ext uri="{BB962C8B-B14F-4D97-AF65-F5344CB8AC3E}">
        <p14:creationId xmlns:p14="http://schemas.microsoft.com/office/powerpoint/2010/main" val="25104497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data science team utilized an industry standard five-step process to identify customer segments for our fine foods market. These steps included: Data Collection, Data Preprocessing, Exploratory Data Analysis, Cluster Analysis, and finally recommendations. </a:t>
            </a: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r>
              <a:rPr lang="en-US" dirty="0">
                <a:cs typeface="Calibri"/>
              </a:rPr>
              <a:t>Preprocessing:</a:t>
            </a:r>
          </a:p>
          <a:p>
            <a:pPr marL="285750" indent="-285750">
              <a:buFont typeface="Calibri"/>
              <a:buChar char="-"/>
            </a:pPr>
            <a:r>
              <a:rPr lang="en-US" dirty="0">
                <a:cs typeface="Calibri"/>
              </a:rPr>
              <a:t>1.07% (24) of the income values were missing, so we imputed those using the median value of income</a:t>
            </a:r>
          </a:p>
          <a:p>
            <a:pPr marL="285750" indent="-285750">
              <a:buFont typeface="Calibri"/>
              <a:buChar char="-"/>
            </a:pPr>
            <a:r>
              <a:rPr lang="en-US" dirty="0">
                <a:cs typeface="Calibri"/>
              </a:rPr>
              <a:t>Replaced relationship statuses "YOLO" "Absurd" and "Alone" with "Single". Also replaced "2n Cycle" with "Masters"</a:t>
            </a:r>
            <a:endParaRPr lang="en-US" dirty="0"/>
          </a:p>
          <a:p>
            <a:pPr marL="285750" indent="-285750">
              <a:buFont typeface="Calibri"/>
              <a:buChar char="-"/>
            </a:pPr>
            <a:r>
              <a:rPr lang="en-US" dirty="0">
                <a:cs typeface="Calibri"/>
              </a:rPr>
              <a:t>Also birth year was from 1893 to 1996. The 1893 was likely inaccurate. </a:t>
            </a:r>
          </a:p>
          <a:p>
            <a:pPr marL="285750" indent="-285750">
              <a:buFont typeface="Calibri"/>
              <a:buChar char="-"/>
            </a:pPr>
            <a:endParaRPr lang="en-US" dirty="0">
              <a:cs typeface="Calibri"/>
            </a:endParaRPr>
          </a:p>
          <a:p>
            <a:r>
              <a:rPr lang="en-US" dirty="0">
                <a:cs typeface="Calibri"/>
              </a:rPr>
              <a:t>EDA:</a:t>
            </a:r>
          </a:p>
          <a:p>
            <a:pPr marL="171450" indent="-171450">
              <a:buFont typeface="Calibri"/>
              <a:buChar char="-"/>
            </a:pPr>
            <a:r>
              <a:rPr lang="en-US" dirty="0">
                <a:cs typeface="Calibri"/>
              </a:rPr>
              <a:t>Summary statistics of numeric variables – noticed the and extreme outlier for income was +$600k. Also noticed other extreme values where income was over $150k. There were 8 of these observations, and we deleted these.</a:t>
            </a:r>
          </a:p>
          <a:p>
            <a:pPr marL="171450" indent="-171450">
              <a:buFont typeface="Calibri"/>
              <a:buChar char="-"/>
            </a:pPr>
            <a:r>
              <a:rPr lang="en-US" dirty="0">
                <a:cs typeface="Calibri"/>
              </a:rPr>
              <a:t>Looked at categorical variables in the dataset</a:t>
            </a:r>
          </a:p>
          <a:p>
            <a:pPr marL="171450" indent="-171450">
              <a:buFont typeface="Calibri"/>
              <a:buChar char="-"/>
            </a:pPr>
            <a:r>
              <a:rPr lang="en-US" dirty="0">
                <a:cs typeface="+mn-lt"/>
              </a:rPr>
              <a:t>Performed univariate and multi-variate analysis</a:t>
            </a:r>
          </a:p>
          <a:p>
            <a:pPr marL="171450" indent="-171450">
              <a:buFont typeface="Calibri"/>
              <a:buChar char="-"/>
            </a:pPr>
            <a:r>
              <a:rPr lang="en-US" dirty="0">
                <a:cs typeface="+mn-lt"/>
              </a:rPr>
              <a:t>Noticed trends such as the most money was spent on wines and meats out of all the products. Also noticed that there seemed to be a preference for in-store purchases vs web or catalog. Other trends included the majority of the customers are married or in a relationship (25.8% were together, 38.6% were married = 64.4%), 50% of the customers had a Bachelor's degree, and most of the customers either did not have children in the home or had a child in the home.</a:t>
            </a:r>
          </a:p>
          <a:p>
            <a:pPr marL="171450" indent="-171450">
              <a:buFont typeface="Calibri"/>
              <a:buChar char="-"/>
            </a:pPr>
            <a:r>
              <a:rPr lang="en-US" dirty="0">
                <a:cs typeface="+mn-lt"/>
              </a:rPr>
              <a:t>Also did some feature engineering such as obtaining the age of the customers from the year of birth, constructing family size based on number relationship status and number of children + teens in the home, calculating total number of expenses and purchases, and discovering the number campaigns accepted. </a:t>
            </a:r>
          </a:p>
          <a:p>
            <a:pPr marL="171450" indent="-171450">
              <a:buFont typeface="Calibri"/>
              <a:buChar char="-"/>
            </a:pPr>
            <a:r>
              <a:rPr lang="en-US" dirty="0">
                <a:cs typeface="+mn-lt"/>
              </a:rPr>
              <a:t>We observed positive correlations between products purchased as well as income and amount spent on products</a:t>
            </a:r>
          </a:p>
          <a:p>
            <a:pPr marL="171450" indent="-171450">
              <a:buFont typeface="Calibri"/>
              <a:buChar char="-"/>
            </a:pPr>
            <a:r>
              <a:rPr lang="en-US" dirty="0">
                <a:cs typeface="+mn-lt"/>
              </a:rPr>
              <a:t>We observed negative correlations between income and family size </a:t>
            </a:r>
          </a:p>
          <a:p>
            <a:endParaRPr lang="en-US" dirty="0">
              <a:cs typeface="+mn-lt"/>
            </a:endParaRPr>
          </a:p>
          <a:p>
            <a:pPr>
              <a:buFont typeface="Calibri"/>
            </a:pPr>
            <a:r>
              <a:rPr lang="en-US" dirty="0">
                <a:cs typeface="+mn-lt"/>
              </a:rPr>
              <a:t>Cluster Analysis</a:t>
            </a:r>
          </a:p>
          <a:p>
            <a:pPr marL="171450" indent="-171450">
              <a:buFont typeface="Calibri"/>
              <a:buChar char="-"/>
            </a:pPr>
            <a:r>
              <a:rPr lang="en-US" dirty="0">
                <a:cs typeface="+mn-lt"/>
              </a:rPr>
              <a:t>After EDA We dropped columns, such as education, </a:t>
            </a:r>
            <a:r>
              <a:rPr lang="en-US" dirty="0" err="1">
                <a:cs typeface="+mn-lt"/>
              </a:rPr>
              <a:t>marital_status</a:t>
            </a:r>
            <a:r>
              <a:rPr lang="en-US" dirty="0">
                <a:cs typeface="+mn-lt"/>
              </a:rPr>
              <a:t>, Kids, and </a:t>
            </a:r>
            <a:r>
              <a:rPr lang="en-US" dirty="0" err="1">
                <a:cs typeface="+mn-lt"/>
              </a:rPr>
              <a:t>Teenhome</a:t>
            </a:r>
            <a:r>
              <a:rPr lang="en-US" dirty="0">
                <a:cs typeface="+mn-lt"/>
              </a:rPr>
              <a:t>. The reason was we wanted to see behavioral attributes that were not revealed in categorical variables. </a:t>
            </a:r>
          </a:p>
          <a:p>
            <a:pPr marL="171450" indent="-171450">
              <a:buFont typeface="Calibri"/>
              <a:buChar char="-"/>
            </a:pPr>
            <a:r>
              <a:rPr lang="en-US" dirty="0">
                <a:cs typeface="+mn-lt"/>
              </a:rPr>
              <a:t>Next, we scaled the data so that all features would have a similar size with a mean of 0 and a variance of 1. We wanted to bring down all the features to a common scale without distorting the differences in the range of values. </a:t>
            </a:r>
          </a:p>
          <a:p>
            <a:pPr marL="171450" indent="-171450">
              <a:buFont typeface="Calibri"/>
              <a:buChar char="-"/>
            </a:pPr>
            <a:r>
              <a:rPr lang="en-US" dirty="0">
                <a:cs typeface="+mn-lt"/>
              </a:rPr>
              <a:t>Following scaling the data, we performed Principal Component Analysis, which reduced our dimensions from high-dimensional data to lower-dimensions (while retaining as much of the original variance as possible). We captured the essential patterns and relationships in the data by identifying a new set of uncorrelated variables (called principal components). PCA reduced the multicollinearity between our variables (see appendix for scatter plot of two principal components) (See appendix for 2D plot of first 2 principal components)</a:t>
            </a:r>
          </a:p>
          <a:p>
            <a:pPr marL="171450" indent="-171450">
              <a:buFont typeface="Calibri"/>
              <a:buChar char="-"/>
            </a:pPr>
            <a:r>
              <a:rPr lang="en-US" dirty="0">
                <a:cs typeface="+mn-lt"/>
              </a:rPr>
              <a:t>Then explored different clustering algorithms such as K-Means, K-Medoids, Hierarchical Clustering, Density-Based Spatial Clustering of Applications with Noise (DSBCAN), and Gaussian Mixture Models.</a:t>
            </a:r>
            <a:endParaRPr lang="en-US" dirty="0"/>
          </a:p>
          <a:p>
            <a:pPr marL="171450" indent="-171450">
              <a:buFont typeface="Calibri"/>
              <a:buChar char="-"/>
            </a:pPr>
            <a:r>
              <a:rPr lang="en-US" dirty="0">
                <a:cs typeface="+mn-lt"/>
              </a:rPr>
              <a:t>To select the best fit model, we looked at the Silhouette score for each algorithm (which we will see on the next slide)</a:t>
            </a:r>
          </a:p>
          <a:p>
            <a:endParaRPr lang="en-US" dirty="0">
              <a:cs typeface="+mn-lt"/>
            </a:endParaRPr>
          </a:p>
          <a:p>
            <a:r>
              <a:rPr lang="en-US" dirty="0">
                <a:cs typeface="+mn-lt"/>
              </a:rPr>
              <a:t>Recommendation</a:t>
            </a:r>
          </a:p>
          <a:p>
            <a:pPr marL="171450" indent="-171450">
              <a:buFont typeface="Calibri"/>
              <a:buChar char="-"/>
            </a:pPr>
            <a:r>
              <a:rPr lang="en-US" dirty="0">
                <a:cs typeface="+mn-lt"/>
              </a:rPr>
              <a:t>Lastly, we analyzed the clusters produced by our selected algorithm to identify customer behaviors within each segment. We used our analysis to make recommendations for the marketing team. </a:t>
            </a:r>
          </a:p>
        </p:txBody>
      </p:sp>
      <p:sp>
        <p:nvSpPr>
          <p:cNvPr id="4" name="Slide Number Placeholder 3"/>
          <p:cNvSpPr>
            <a:spLocks noGrp="1"/>
          </p:cNvSpPr>
          <p:nvPr>
            <p:ph type="sldNum" sz="quarter" idx="5"/>
          </p:nvPr>
        </p:nvSpPr>
        <p:spPr/>
        <p:txBody>
          <a:bodyPr/>
          <a:lstStyle/>
          <a:p>
            <a:fld id="{DEF75CB5-5666-5049-9AE0-38EFD385C21E}" type="slidenum">
              <a:rPr lang="en-US" smtClean="0"/>
              <a:t>5</a:t>
            </a:fld>
            <a:endParaRPr lang="en-US" dirty="0"/>
          </a:p>
        </p:txBody>
      </p:sp>
    </p:spTree>
    <p:extLst>
      <p:ext uri="{BB962C8B-B14F-4D97-AF65-F5344CB8AC3E}">
        <p14:creationId xmlns:p14="http://schemas.microsoft.com/office/powerpoint/2010/main" val="2665350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During cluster analysis, we analyzed 5 different clustering algorithms, as seen on the left. We selected the best-fit algorithm by using the industry standard Silhouette score in addition to the algorithm that is most robust to outliers. Here we see K-Medoids has the highest silhouette score and is the most robust to outliers. Therefore, K-Medoids was selected as the algorithm of choice. </a:t>
            </a: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a:p>
            <a:r>
              <a:rPr lang="en-US" dirty="0">
                <a:cs typeface="Calibri"/>
              </a:rPr>
              <a:t>As aforementioned, we explored the algorithms listed in the left-most column. At first, we explored using 3 clusters (based on elbow method, which can be seen in the appendix) , but using 3 didn't reveal purchasing patterns and behaviors in the data. Rather, the algorithm seemed to cluster the data according to income (low, medium, and high incomes). Referring back to the Elbow chart, there was another slight dip at K = 5. Using K = 5 seemed to give us a better idea of out each segment shopped, what they purchased, and how much they spent. So we used 5, and from the chart here we see that K-Medoids had the largest Silhouette score. Additionally, since K-Medoids uses the most centrally located data point to cluster around (instead of a mean like K-Means uses), the algorithm is less sensitive to outliers. We did handle outliers in our data preprocessing and EDA steps, but this will help as a catch-all for future use. Other clustering methods are not as robust to outliers, therefore, we selected K-Medoids.</a:t>
            </a:r>
            <a:endParaRPr lang="en-US" dirty="0"/>
          </a:p>
          <a:p>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DEF75CB5-5666-5049-9AE0-38EFD385C21E}" type="slidenum">
              <a:rPr lang="en-US" smtClean="0"/>
              <a:t>6</a:t>
            </a:fld>
            <a:endParaRPr lang="en-US" dirty="0"/>
          </a:p>
        </p:txBody>
      </p:sp>
    </p:spTree>
    <p:extLst>
      <p:ext uri="{BB962C8B-B14F-4D97-AF65-F5344CB8AC3E}">
        <p14:creationId xmlns:p14="http://schemas.microsoft.com/office/powerpoint/2010/main" val="3081166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analyzing the clusters produced by K-Medoids, we identified key characteristics of each segment. We see 5 segments, namely [name each one]. Each have different income levels, family sizes, purchase averages and purchase channel preferences. </a:t>
            </a:r>
          </a:p>
        </p:txBody>
      </p:sp>
      <p:sp>
        <p:nvSpPr>
          <p:cNvPr id="4" name="Slide Number Placeholder 3"/>
          <p:cNvSpPr>
            <a:spLocks noGrp="1"/>
          </p:cNvSpPr>
          <p:nvPr>
            <p:ph type="sldNum" sz="quarter" idx="5"/>
          </p:nvPr>
        </p:nvSpPr>
        <p:spPr/>
        <p:txBody>
          <a:bodyPr/>
          <a:lstStyle/>
          <a:p>
            <a:fld id="{DEF75CB5-5666-5049-9AE0-38EFD385C21E}" type="slidenum">
              <a:rPr lang="en-US" smtClean="0"/>
              <a:t>7</a:t>
            </a:fld>
            <a:endParaRPr lang="en-US" dirty="0"/>
          </a:p>
        </p:txBody>
      </p:sp>
    </p:spTree>
    <p:extLst>
      <p:ext uri="{BB962C8B-B14F-4D97-AF65-F5344CB8AC3E}">
        <p14:creationId xmlns:p14="http://schemas.microsoft.com/office/powerpoint/2010/main" val="4100538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key-characteristics, we have also created customer personas based on each segments purchasing behavior. We see the following. </a:t>
            </a:r>
          </a:p>
        </p:txBody>
      </p:sp>
      <p:sp>
        <p:nvSpPr>
          <p:cNvPr id="4" name="Slide Number Placeholder 3"/>
          <p:cNvSpPr>
            <a:spLocks noGrp="1"/>
          </p:cNvSpPr>
          <p:nvPr>
            <p:ph type="sldNum" sz="quarter" idx="5"/>
          </p:nvPr>
        </p:nvSpPr>
        <p:spPr/>
        <p:txBody>
          <a:bodyPr/>
          <a:lstStyle/>
          <a:p>
            <a:fld id="{DEF75CB5-5666-5049-9AE0-38EFD385C21E}" type="slidenum">
              <a:rPr lang="en-US" smtClean="0"/>
              <a:t>8</a:t>
            </a:fld>
            <a:endParaRPr lang="en-US" dirty="0"/>
          </a:p>
        </p:txBody>
      </p:sp>
    </p:spTree>
    <p:extLst>
      <p:ext uri="{BB962C8B-B14F-4D97-AF65-F5344CB8AC3E}">
        <p14:creationId xmlns:p14="http://schemas.microsoft.com/office/powerpoint/2010/main" val="2473825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believe that customizing both marketing content and marketing medium may help the company to </a:t>
            </a:r>
            <a:r>
              <a:rPr lang="en-US" dirty="0" err="1"/>
              <a:t>achive</a:t>
            </a:r>
            <a:r>
              <a:rPr lang="en-US" dirty="0"/>
              <a:t> the desired future state. Here we have recommendations for each customer segment for both marketing content and marketing medium. </a:t>
            </a:r>
          </a:p>
        </p:txBody>
      </p:sp>
      <p:sp>
        <p:nvSpPr>
          <p:cNvPr id="4" name="Slide Number Placeholder 3"/>
          <p:cNvSpPr>
            <a:spLocks noGrp="1"/>
          </p:cNvSpPr>
          <p:nvPr>
            <p:ph type="sldNum" sz="quarter" idx="5"/>
          </p:nvPr>
        </p:nvSpPr>
        <p:spPr/>
        <p:txBody>
          <a:bodyPr/>
          <a:lstStyle/>
          <a:p>
            <a:fld id="{DEF75CB5-5666-5049-9AE0-38EFD385C21E}" type="slidenum">
              <a:rPr lang="en-US" smtClean="0"/>
              <a:t>9</a:t>
            </a:fld>
            <a:endParaRPr lang="en-US" dirty="0"/>
          </a:p>
        </p:txBody>
      </p:sp>
    </p:spTree>
    <p:extLst>
      <p:ext uri="{BB962C8B-B14F-4D97-AF65-F5344CB8AC3E}">
        <p14:creationId xmlns:p14="http://schemas.microsoft.com/office/powerpoint/2010/main" val="426378108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70.png"/><Relationship Id="rId4" Type="http://schemas.microsoft.com/office/2014/relationships/chartEx" Target="../charts/chartEx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hyperlink" Target="http://www.pngall.com/newspaper-png"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spc="300" dirty="0"/>
              <a:t>Customer Segmentation</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3" y="3558868"/>
            <a:ext cx="12191997" cy="1566805"/>
          </a:xfrm>
        </p:spPr>
        <p:txBody>
          <a:bodyPr/>
          <a:lstStyle/>
          <a:p>
            <a:r>
              <a:rPr lang="en-US" spc="300" dirty="0">
                <a:latin typeface="Bierstadt" panose="020B0004020202020204" pitchFamily="34" charset="0"/>
              </a:rPr>
              <a:t>Use of Unsupervised Learning Algorithms in Market Analysis </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t>Susannah Bear Garlid</a:t>
            </a:r>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BFA46-0AE9-7183-2421-5641532724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0FF2CC-738A-897C-D1D7-EC071F8858E8}"/>
              </a:ext>
            </a:extLst>
          </p:cNvPr>
          <p:cNvSpPr>
            <a:spLocks noGrp="1"/>
          </p:cNvSpPr>
          <p:nvPr>
            <p:ph type="title"/>
          </p:nvPr>
        </p:nvSpPr>
        <p:spPr>
          <a:xfrm>
            <a:off x="815975" y="163967"/>
            <a:ext cx="10515600" cy="395163"/>
          </a:xfrm>
        </p:spPr>
        <p:txBody>
          <a:bodyPr/>
          <a:lstStyle/>
          <a:p>
            <a:r>
              <a:rPr lang="en-US" dirty="0"/>
              <a:t>Recommendations</a:t>
            </a:r>
          </a:p>
        </p:txBody>
      </p:sp>
      <p:sp>
        <p:nvSpPr>
          <p:cNvPr id="11" name="Footer Placeholder 10">
            <a:extLst>
              <a:ext uri="{FF2B5EF4-FFF2-40B4-BE49-F238E27FC236}">
                <a16:creationId xmlns:a16="http://schemas.microsoft.com/office/drawing/2014/main" id="{5E3E356A-0C99-B446-54BB-93B3D7A14ACD}"/>
              </a:ext>
            </a:extLst>
          </p:cNvPr>
          <p:cNvSpPr>
            <a:spLocks noGrp="1"/>
          </p:cNvSpPr>
          <p:nvPr>
            <p:ph type="ftr" sz="quarter" idx="11"/>
          </p:nvPr>
        </p:nvSpPr>
        <p:spPr/>
        <p:txBody>
          <a:bodyPr/>
          <a:lstStyle/>
          <a:p>
            <a:r>
              <a:rPr lang="en-US" dirty="0"/>
              <a:t>Scientific findings</a:t>
            </a:r>
          </a:p>
        </p:txBody>
      </p:sp>
      <p:sp>
        <p:nvSpPr>
          <p:cNvPr id="12" name="Slide Number Placeholder 11">
            <a:extLst>
              <a:ext uri="{FF2B5EF4-FFF2-40B4-BE49-F238E27FC236}">
                <a16:creationId xmlns:a16="http://schemas.microsoft.com/office/drawing/2014/main" id="{7D3466F6-DB37-76CD-8D3E-2323B073765C}"/>
              </a:ext>
            </a:extLst>
          </p:cNvPr>
          <p:cNvSpPr>
            <a:spLocks noGrp="1"/>
          </p:cNvSpPr>
          <p:nvPr>
            <p:ph type="sldNum" sz="quarter" idx="12"/>
          </p:nvPr>
        </p:nvSpPr>
        <p:spPr/>
        <p:txBody>
          <a:bodyPr/>
          <a:lstStyle/>
          <a:p>
            <a:fld id="{FE024F78-56A6-7740-B68D-8D4D026EDF3F}" type="slidenum">
              <a:rPr lang="en-US" smtClean="0"/>
              <a:pPr/>
              <a:t>10</a:t>
            </a:fld>
            <a:endParaRPr lang="en-US" dirty="0"/>
          </a:p>
        </p:txBody>
      </p:sp>
      <p:sp>
        <p:nvSpPr>
          <p:cNvPr id="4" name="TextBox 3">
            <a:extLst>
              <a:ext uri="{FF2B5EF4-FFF2-40B4-BE49-F238E27FC236}">
                <a16:creationId xmlns:a16="http://schemas.microsoft.com/office/drawing/2014/main" id="{597A9773-383C-908F-5BEB-BA97C139AD38}"/>
              </a:ext>
            </a:extLst>
          </p:cNvPr>
          <p:cNvSpPr txBox="1"/>
          <p:nvPr/>
        </p:nvSpPr>
        <p:spPr>
          <a:xfrm>
            <a:off x="104775" y="726144"/>
            <a:ext cx="11944350" cy="369332"/>
          </a:xfrm>
          <a:prstGeom prst="rect">
            <a:avLst/>
          </a:prstGeom>
          <a:noFill/>
        </p:spPr>
        <p:txBody>
          <a:bodyPr wrap="square" lIns="91440" tIns="45720" rIns="91440" bIns="45720" rtlCol="0" anchor="t">
            <a:spAutoFit/>
          </a:bodyPr>
          <a:lstStyle/>
          <a:p>
            <a:pPr algn="ctr"/>
            <a:r>
              <a:rPr lang="en-US" dirty="0">
                <a:solidFill>
                  <a:srgbClr val="73EBF9"/>
                </a:solidFill>
              </a:rPr>
              <a:t>Estimated costs of advertising to different segments</a:t>
            </a:r>
          </a:p>
        </p:txBody>
      </p:sp>
      <p:graphicFrame>
        <p:nvGraphicFramePr>
          <p:cNvPr id="6" name="Table 5">
            <a:extLst>
              <a:ext uri="{FF2B5EF4-FFF2-40B4-BE49-F238E27FC236}">
                <a16:creationId xmlns:a16="http://schemas.microsoft.com/office/drawing/2014/main" id="{33D088BC-D242-7D48-1563-F84C0FD24C88}"/>
              </a:ext>
            </a:extLst>
          </p:cNvPr>
          <p:cNvGraphicFramePr>
            <a:graphicFrameLocks noGrp="1"/>
          </p:cNvGraphicFramePr>
          <p:nvPr>
            <p:extLst>
              <p:ext uri="{D42A27DB-BD31-4B8C-83A1-F6EECF244321}">
                <p14:modId xmlns:p14="http://schemas.microsoft.com/office/powerpoint/2010/main" val="1558813767"/>
              </p:ext>
            </p:extLst>
          </p:nvPr>
        </p:nvGraphicFramePr>
        <p:xfrm>
          <a:off x="1315232" y="1315232"/>
          <a:ext cx="9747078" cy="4603519"/>
        </p:xfrm>
        <a:graphic>
          <a:graphicData uri="http://schemas.openxmlformats.org/drawingml/2006/table">
            <a:tbl>
              <a:tblPr firstRow="1" bandRow="1">
                <a:tableStyleId>{69C7853C-536D-4A76-A0AE-DD22124D55A5}</a:tableStyleId>
              </a:tblPr>
              <a:tblGrid>
                <a:gridCol w="826832">
                  <a:extLst>
                    <a:ext uri="{9D8B030D-6E8A-4147-A177-3AD203B41FA5}">
                      <a16:colId xmlns:a16="http://schemas.microsoft.com/office/drawing/2014/main" val="2839469626"/>
                    </a:ext>
                  </a:extLst>
                </a:gridCol>
                <a:gridCol w="1224347">
                  <a:extLst>
                    <a:ext uri="{9D8B030D-6E8A-4147-A177-3AD203B41FA5}">
                      <a16:colId xmlns:a16="http://schemas.microsoft.com/office/drawing/2014/main" val="1509152668"/>
                    </a:ext>
                  </a:extLst>
                </a:gridCol>
                <a:gridCol w="1176646">
                  <a:extLst>
                    <a:ext uri="{9D8B030D-6E8A-4147-A177-3AD203B41FA5}">
                      <a16:colId xmlns:a16="http://schemas.microsoft.com/office/drawing/2014/main" val="690928988"/>
                    </a:ext>
                  </a:extLst>
                </a:gridCol>
                <a:gridCol w="1017639">
                  <a:extLst>
                    <a:ext uri="{9D8B030D-6E8A-4147-A177-3AD203B41FA5}">
                      <a16:colId xmlns:a16="http://schemas.microsoft.com/office/drawing/2014/main" val="209424465"/>
                    </a:ext>
                  </a:extLst>
                </a:gridCol>
                <a:gridCol w="985838">
                  <a:extLst>
                    <a:ext uri="{9D8B030D-6E8A-4147-A177-3AD203B41FA5}">
                      <a16:colId xmlns:a16="http://schemas.microsoft.com/office/drawing/2014/main" val="1444869050"/>
                    </a:ext>
                  </a:extLst>
                </a:gridCol>
                <a:gridCol w="954037">
                  <a:extLst>
                    <a:ext uri="{9D8B030D-6E8A-4147-A177-3AD203B41FA5}">
                      <a16:colId xmlns:a16="http://schemas.microsoft.com/office/drawing/2014/main" val="3052551392"/>
                    </a:ext>
                  </a:extLst>
                </a:gridCol>
                <a:gridCol w="954037">
                  <a:extLst>
                    <a:ext uri="{9D8B030D-6E8A-4147-A177-3AD203B41FA5}">
                      <a16:colId xmlns:a16="http://schemas.microsoft.com/office/drawing/2014/main" val="1569743511"/>
                    </a:ext>
                  </a:extLst>
                </a:gridCol>
                <a:gridCol w="2607702">
                  <a:extLst>
                    <a:ext uri="{9D8B030D-6E8A-4147-A177-3AD203B41FA5}">
                      <a16:colId xmlns:a16="http://schemas.microsoft.com/office/drawing/2014/main" val="2298206602"/>
                    </a:ext>
                  </a:extLst>
                </a:gridCol>
              </a:tblGrid>
              <a:tr h="916124">
                <a:tc>
                  <a:txBody>
                    <a:bodyPr/>
                    <a:lstStyle/>
                    <a:p>
                      <a:pPr algn="ctr" fontAlgn="ctr"/>
                      <a:r>
                        <a:rPr lang="en-US" sz="1100" u="none" strike="noStrike" dirty="0">
                          <a:solidFill>
                            <a:srgbClr val="000000"/>
                          </a:solidFill>
                          <a:effectLst/>
                        </a:rPr>
                        <a:t>Segment #</a:t>
                      </a:r>
                    </a:p>
                  </a:txBody>
                  <a:tcPr marL="9525" marR="9525" marT="9525" marB="0" anchor="ctr"/>
                </a:tc>
                <a:tc>
                  <a:txBody>
                    <a:bodyPr/>
                    <a:lstStyle/>
                    <a:p>
                      <a:pPr algn="ctr" fontAlgn="ctr"/>
                      <a:r>
                        <a:rPr lang="en-US" sz="1100" u="none" strike="noStrike" dirty="0">
                          <a:solidFill>
                            <a:srgbClr val="000000"/>
                          </a:solidFill>
                          <a:effectLst/>
                        </a:rPr>
                        <a:t>Segment Name</a:t>
                      </a:r>
                    </a:p>
                  </a:txBody>
                  <a:tcPr marL="9525" marR="9525" marT="9525" marB="0" anchor="ctr"/>
                </a:tc>
                <a:tc>
                  <a:txBody>
                    <a:bodyPr/>
                    <a:lstStyle/>
                    <a:p>
                      <a:pPr algn="ctr" fontAlgn="ctr"/>
                      <a:r>
                        <a:rPr lang="en-US" sz="1100" u="none" strike="noStrike" dirty="0">
                          <a:solidFill>
                            <a:srgbClr val="000000"/>
                          </a:solidFill>
                          <a:effectLst/>
                        </a:rPr>
                        <a:t># of Customers in Segment</a:t>
                      </a:r>
                    </a:p>
                  </a:txBody>
                  <a:tcPr marL="9525" marR="9525" marT="9525" marB="0" anchor="ctr"/>
                </a:tc>
                <a:tc>
                  <a:txBody>
                    <a:bodyPr/>
                    <a:lstStyle/>
                    <a:p>
                      <a:pPr algn="ctr" fontAlgn="ctr"/>
                      <a:r>
                        <a:rPr lang="en-US" sz="1100" u="none" strike="noStrike" dirty="0">
                          <a:solidFill>
                            <a:srgbClr val="000000"/>
                          </a:solidFill>
                          <a:effectLst/>
                        </a:rPr>
                        <a:t>Medium 1</a:t>
                      </a:r>
                    </a:p>
                  </a:txBody>
                  <a:tcPr marL="9525" marR="9525" marT="9525" marB="0" anchor="ctr"/>
                </a:tc>
                <a:tc>
                  <a:txBody>
                    <a:bodyPr/>
                    <a:lstStyle/>
                    <a:p>
                      <a:pPr algn="ctr" fontAlgn="ctr"/>
                      <a:r>
                        <a:rPr lang="en-US" sz="1100" u="none" strike="noStrike" dirty="0">
                          <a:solidFill>
                            <a:srgbClr val="000000"/>
                          </a:solidFill>
                          <a:effectLst/>
                        </a:rPr>
                        <a:t>Medium 2</a:t>
                      </a:r>
                    </a:p>
                  </a:txBody>
                  <a:tcPr marL="9525" marR="9525" marT="9525" marB="0" anchor="ctr"/>
                </a:tc>
                <a:tc>
                  <a:txBody>
                    <a:bodyPr/>
                    <a:lstStyle/>
                    <a:p>
                      <a:pPr algn="ctr" fontAlgn="ctr"/>
                      <a:r>
                        <a:rPr lang="en-US" sz="1100" u="none" strike="noStrike" dirty="0">
                          <a:solidFill>
                            <a:srgbClr val="000000"/>
                          </a:solidFill>
                          <a:effectLst/>
                        </a:rPr>
                        <a:t>Cost of Medium 1</a:t>
                      </a:r>
                    </a:p>
                  </a:txBody>
                  <a:tcPr marL="9525" marR="9525" marT="9525" marB="0" anchor="ctr"/>
                </a:tc>
                <a:tc>
                  <a:txBody>
                    <a:bodyPr/>
                    <a:lstStyle/>
                    <a:p>
                      <a:pPr algn="ctr" fontAlgn="ctr"/>
                      <a:r>
                        <a:rPr lang="en-US" sz="1100" u="none" strike="noStrike" dirty="0">
                          <a:solidFill>
                            <a:srgbClr val="000000"/>
                          </a:solidFill>
                          <a:effectLst/>
                        </a:rPr>
                        <a:t>Cost of Medium 2</a:t>
                      </a:r>
                    </a:p>
                  </a:txBody>
                  <a:tcPr marL="9525" marR="9525" marT="9525" marB="0" anchor="ctr"/>
                </a:tc>
                <a:tc>
                  <a:txBody>
                    <a:bodyPr/>
                    <a:lstStyle/>
                    <a:p>
                      <a:pPr algn="ctr" fontAlgn="ctr"/>
                      <a:r>
                        <a:rPr lang="en-US" sz="1100" u="none" strike="noStrike" dirty="0">
                          <a:solidFill>
                            <a:srgbClr val="000000"/>
                          </a:solidFill>
                          <a:effectLst/>
                        </a:rPr>
                        <a:t>Advertising Cost Per Segment Per Campaign (Both Mediums Included)</a:t>
                      </a:r>
                    </a:p>
                  </a:txBody>
                  <a:tcPr marL="9525" marR="9525" marT="9525" marB="0" anchor="ctr"/>
                </a:tc>
                <a:extLst>
                  <a:ext uri="{0D108BD9-81ED-4DB2-BD59-A6C34878D82A}">
                    <a16:rowId xmlns:a16="http://schemas.microsoft.com/office/drawing/2014/main" val="4058316588"/>
                  </a:ext>
                </a:extLst>
              </a:tr>
              <a:tr h="790156">
                <a:tc>
                  <a:txBody>
                    <a:bodyPr/>
                    <a:lstStyle/>
                    <a:p>
                      <a:pPr algn="ctr" fontAlgn="ctr"/>
                      <a:r>
                        <a:rPr lang="en-US" sz="1100" u="none" strike="noStrike" dirty="0">
                          <a:solidFill>
                            <a:srgbClr val="000000"/>
                          </a:solidFill>
                          <a:effectLst/>
                        </a:rPr>
                        <a:t>0</a:t>
                      </a:r>
                    </a:p>
                  </a:txBody>
                  <a:tcPr marL="9525" marR="9525" marT="9525" marB="0" anchor="ctr"/>
                </a:tc>
                <a:tc>
                  <a:txBody>
                    <a:bodyPr/>
                    <a:lstStyle/>
                    <a:p>
                      <a:pPr algn="ctr" fontAlgn="ctr"/>
                      <a:r>
                        <a:rPr lang="en-US" sz="1100" u="none" strike="noStrike" dirty="0">
                          <a:solidFill>
                            <a:srgbClr val="000000"/>
                          </a:solidFill>
                          <a:effectLst/>
                        </a:rPr>
                        <a:t>Budget-Conscious Shoppers</a:t>
                      </a:r>
                    </a:p>
                  </a:txBody>
                  <a:tcPr marL="9525" marR="9525" marT="9525" marB="0" anchor="ctr"/>
                </a:tc>
                <a:tc>
                  <a:txBody>
                    <a:bodyPr/>
                    <a:lstStyle/>
                    <a:p>
                      <a:pPr algn="ctr" fontAlgn="b"/>
                      <a:r>
                        <a:rPr lang="en-US" sz="1100" u="none" strike="noStrike" dirty="0">
                          <a:solidFill>
                            <a:srgbClr val="000000"/>
                          </a:solidFill>
                          <a:effectLst/>
                        </a:rPr>
                        <a:t>518</a:t>
                      </a:r>
                    </a:p>
                  </a:txBody>
                  <a:tcPr marL="9525" marR="9525" marT="9525" marB="0" anchor="ctr"/>
                </a:tc>
                <a:tc>
                  <a:txBody>
                    <a:bodyPr/>
                    <a:lstStyle/>
                    <a:p>
                      <a:pPr algn="ctr" fontAlgn="ctr"/>
                      <a:r>
                        <a:rPr lang="en-US" sz="1100" u="none" strike="noStrike" dirty="0">
                          <a:solidFill>
                            <a:srgbClr val="000000"/>
                          </a:solidFill>
                          <a:effectLst/>
                        </a:rPr>
                        <a:t>Website (Google Display Ads)</a:t>
                      </a:r>
                    </a:p>
                  </a:txBody>
                  <a:tcPr marL="9525" marR="9525" marT="9525" marB="0" anchor="ctr"/>
                </a:tc>
                <a:tc>
                  <a:txBody>
                    <a:bodyPr/>
                    <a:lstStyle/>
                    <a:p>
                      <a:pPr algn="ctr" fontAlgn="ctr"/>
                      <a:r>
                        <a:rPr lang="en-US" sz="1100" u="none" strike="noStrike" dirty="0">
                          <a:solidFill>
                            <a:srgbClr val="000000"/>
                          </a:solidFill>
                          <a:effectLst/>
                        </a:rPr>
                        <a:t>Email Marketing</a:t>
                      </a:r>
                    </a:p>
                  </a:txBody>
                  <a:tcPr marL="9525" marR="9525" marT="9525" marB="0" anchor="ctr"/>
                </a:tc>
                <a:tc>
                  <a:txBody>
                    <a:bodyPr/>
                    <a:lstStyle/>
                    <a:p>
                      <a:pPr algn="ctr" fontAlgn="ctr"/>
                      <a:r>
                        <a:rPr lang="en-US" sz="1100" u="none" strike="noStrike" dirty="0">
                          <a:solidFill>
                            <a:srgbClr val="000000"/>
                          </a:solidFill>
                          <a:effectLst/>
                        </a:rPr>
                        <a:t>$0.67</a:t>
                      </a:r>
                    </a:p>
                  </a:txBody>
                  <a:tcPr marL="9525" marR="9525" marT="9525" marB="0" anchor="ctr"/>
                </a:tc>
                <a:tc>
                  <a:txBody>
                    <a:bodyPr/>
                    <a:lstStyle/>
                    <a:p>
                      <a:pPr algn="ctr" fontAlgn="ctr"/>
                      <a:r>
                        <a:rPr lang="en-US" sz="1100" u="none" strike="noStrike" dirty="0">
                          <a:solidFill>
                            <a:srgbClr val="000000"/>
                          </a:solidFill>
                          <a:effectLst/>
                        </a:rPr>
                        <a:t>$0.04</a:t>
                      </a:r>
                    </a:p>
                  </a:txBody>
                  <a:tcPr marL="9525" marR="9525" marT="9525" marB="0" anchor="ctr"/>
                </a:tc>
                <a:tc>
                  <a:txBody>
                    <a:bodyPr/>
                    <a:lstStyle/>
                    <a:p>
                      <a:pPr algn="ctr" fontAlgn="ctr"/>
                      <a:r>
                        <a:rPr lang="en-US" sz="1100" u="none" strike="noStrike" dirty="0">
                          <a:solidFill>
                            <a:srgbClr val="000000"/>
                          </a:solidFill>
                          <a:effectLst/>
                        </a:rPr>
                        <a:t>$367.78</a:t>
                      </a:r>
                    </a:p>
                  </a:txBody>
                  <a:tcPr marL="9525" marR="9525" marT="9525" marB="0" anchor="ctr"/>
                </a:tc>
                <a:extLst>
                  <a:ext uri="{0D108BD9-81ED-4DB2-BD59-A6C34878D82A}">
                    <a16:rowId xmlns:a16="http://schemas.microsoft.com/office/drawing/2014/main" val="237511470"/>
                  </a:ext>
                </a:extLst>
              </a:tr>
              <a:tr h="526771">
                <a:tc>
                  <a:txBody>
                    <a:bodyPr/>
                    <a:lstStyle/>
                    <a:p>
                      <a:pPr algn="ctr" fontAlgn="ctr"/>
                      <a:r>
                        <a:rPr lang="en-US" sz="1100" u="none" strike="noStrike" dirty="0">
                          <a:solidFill>
                            <a:srgbClr val="000000"/>
                          </a:solidFill>
                          <a:effectLst/>
                        </a:rPr>
                        <a:t>1</a:t>
                      </a:r>
                    </a:p>
                  </a:txBody>
                  <a:tcPr marL="9525" marR="9525" marT="9525" marB="0" anchor="ctr"/>
                </a:tc>
                <a:tc>
                  <a:txBody>
                    <a:bodyPr/>
                    <a:lstStyle/>
                    <a:p>
                      <a:pPr algn="ctr" fontAlgn="ctr"/>
                      <a:r>
                        <a:rPr lang="en-US" sz="1100" u="none" strike="noStrike" dirty="0">
                          <a:solidFill>
                            <a:srgbClr val="000000"/>
                          </a:solidFill>
                          <a:effectLst/>
                        </a:rPr>
                        <a:t>Wine Connoisseurs</a:t>
                      </a:r>
                    </a:p>
                  </a:txBody>
                  <a:tcPr marL="9525" marR="9525" marT="9525" marB="0" anchor="ctr"/>
                </a:tc>
                <a:tc>
                  <a:txBody>
                    <a:bodyPr/>
                    <a:lstStyle/>
                    <a:p>
                      <a:pPr algn="ctr" fontAlgn="b"/>
                      <a:r>
                        <a:rPr lang="en-US" sz="1100" u="none" strike="noStrike" dirty="0">
                          <a:solidFill>
                            <a:srgbClr val="000000"/>
                          </a:solidFill>
                          <a:effectLst/>
                        </a:rPr>
                        <a:t>258</a:t>
                      </a:r>
                    </a:p>
                  </a:txBody>
                  <a:tcPr marL="9525" marR="9525" marT="9525" marB="0" anchor="ctr"/>
                </a:tc>
                <a:tc>
                  <a:txBody>
                    <a:bodyPr/>
                    <a:lstStyle/>
                    <a:p>
                      <a:pPr algn="ctr" fontAlgn="ctr"/>
                      <a:r>
                        <a:rPr lang="en-US" sz="1100" u="none" strike="noStrike" dirty="0">
                          <a:solidFill>
                            <a:srgbClr val="000000"/>
                          </a:solidFill>
                          <a:effectLst/>
                        </a:rPr>
                        <a:t>Magazine</a:t>
                      </a:r>
                    </a:p>
                  </a:txBody>
                  <a:tcPr marL="9525" marR="9525" marT="9525" marB="0" anchor="ctr"/>
                </a:tc>
                <a:tc>
                  <a:txBody>
                    <a:bodyPr/>
                    <a:lstStyle/>
                    <a:p>
                      <a:pPr algn="ctr" fontAlgn="ctr"/>
                      <a:r>
                        <a:rPr lang="en-US" sz="1100" u="none" strike="noStrike" dirty="0">
                          <a:solidFill>
                            <a:srgbClr val="000000"/>
                          </a:solidFill>
                          <a:effectLst/>
                        </a:rPr>
                        <a:t>Direct Mail</a:t>
                      </a:r>
                    </a:p>
                  </a:txBody>
                  <a:tcPr marL="9525" marR="9525" marT="9525" marB="0" anchor="ctr"/>
                </a:tc>
                <a:tc>
                  <a:txBody>
                    <a:bodyPr/>
                    <a:lstStyle/>
                    <a:p>
                      <a:pPr algn="ctr" fontAlgn="ctr"/>
                      <a:r>
                        <a:rPr lang="en-US" sz="1100" u="none" strike="noStrike" dirty="0">
                          <a:solidFill>
                            <a:srgbClr val="000000"/>
                          </a:solidFill>
                          <a:effectLst/>
                        </a:rPr>
                        <a:t>$1.00</a:t>
                      </a:r>
                    </a:p>
                  </a:txBody>
                  <a:tcPr marL="9525" marR="9525" marT="9525" marB="0" anchor="ctr"/>
                </a:tc>
                <a:tc>
                  <a:txBody>
                    <a:bodyPr/>
                    <a:lstStyle/>
                    <a:p>
                      <a:pPr algn="ctr" fontAlgn="ctr"/>
                      <a:r>
                        <a:rPr lang="en-US" sz="1100" u="none" strike="noStrike" dirty="0">
                          <a:solidFill>
                            <a:srgbClr val="000000"/>
                          </a:solidFill>
                          <a:effectLst/>
                        </a:rPr>
                        <a:t>$0.50</a:t>
                      </a:r>
                    </a:p>
                  </a:txBody>
                  <a:tcPr marL="9525" marR="9525" marT="9525" marB="0" anchor="ctr"/>
                </a:tc>
                <a:tc>
                  <a:txBody>
                    <a:bodyPr/>
                    <a:lstStyle/>
                    <a:p>
                      <a:pPr algn="ctr" fontAlgn="ctr"/>
                      <a:r>
                        <a:rPr lang="en-US" sz="1100" u="none" strike="noStrike" dirty="0">
                          <a:solidFill>
                            <a:srgbClr val="000000"/>
                          </a:solidFill>
                          <a:effectLst/>
                        </a:rPr>
                        <a:t>$386.17</a:t>
                      </a:r>
                    </a:p>
                  </a:txBody>
                  <a:tcPr marL="9525" marR="9525" marT="9525" marB="0" anchor="ctr"/>
                </a:tc>
                <a:extLst>
                  <a:ext uri="{0D108BD9-81ED-4DB2-BD59-A6C34878D82A}">
                    <a16:rowId xmlns:a16="http://schemas.microsoft.com/office/drawing/2014/main" val="3454014842"/>
                  </a:ext>
                </a:extLst>
              </a:tr>
              <a:tr h="526771">
                <a:tc>
                  <a:txBody>
                    <a:bodyPr/>
                    <a:lstStyle/>
                    <a:p>
                      <a:pPr algn="ctr" fontAlgn="ctr"/>
                      <a:r>
                        <a:rPr lang="en-US" sz="1100" u="none" strike="noStrike" dirty="0">
                          <a:solidFill>
                            <a:srgbClr val="000000"/>
                          </a:solidFill>
                          <a:effectLst/>
                        </a:rPr>
                        <a:t>2</a:t>
                      </a:r>
                    </a:p>
                  </a:txBody>
                  <a:tcPr marL="9525" marR="9525" marT="9525" marB="0" anchor="ctr"/>
                </a:tc>
                <a:tc>
                  <a:txBody>
                    <a:bodyPr/>
                    <a:lstStyle/>
                    <a:p>
                      <a:pPr algn="ctr" fontAlgn="ctr"/>
                      <a:r>
                        <a:rPr lang="en-US" sz="1100" u="none" strike="noStrike" dirty="0">
                          <a:solidFill>
                            <a:srgbClr val="000000"/>
                          </a:solidFill>
                          <a:effectLst/>
                        </a:rPr>
                        <a:t>Cooking Enthusiasts</a:t>
                      </a:r>
                    </a:p>
                  </a:txBody>
                  <a:tcPr marL="9525" marR="9525" marT="9525" marB="0" anchor="ctr"/>
                </a:tc>
                <a:tc>
                  <a:txBody>
                    <a:bodyPr/>
                    <a:lstStyle/>
                    <a:p>
                      <a:pPr algn="ctr" fontAlgn="b"/>
                      <a:r>
                        <a:rPr lang="en-US" sz="1100" u="none" strike="noStrike" dirty="0">
                          <a:solidFill>
                            <a:srgbClr val="000000"/>
                          </a:solidFill>
                          <a:effectLst/>
                        </a:rPr>
                        <a:t>447</a:t>
                      </a:r>
                    </a:p>
                  </a:txBody>
                  <a:tcPr marL="9525" marR="9525" marT="9525" marB="0" anchor="ctr"/>
                </a:tc>
                <a:tc>
                  <a:txBody>
                    <a:bodyPr/>
                    <a:lstStyle/>
                    <a:p>
                      <a:pPr algn="ctr" fontAlgn="ctr"/>
                      <a:r>
                        <a:rPr lang="en-US" sz="1100" u="none" strike="noStrike" dirty="0">
                          <a:solidFill>
                            <a:srgbClr val="000000"/>
                          </a:solidFill>
                          <a:effectLst/>
                        </a:rPr>
                        <a:t>Email Marketing</a:t>
                      </a:r>
                    </a:p>
                  </a:txBody>
                  <a:tcPr marL="9525" marR="9525" marT="9525" marB="0" anchor="ctr"/>
                </a:tc>
                <a:tc>
                  <a:txBody>
                    <a:bodyPr/>
                    <a:lstStyle/>
                    <a:p>
                      <a:pPr algn="ctr" fontAlgn="ctr"/>
                      <a:r>
                        <a:rPr lang="en-US" sz="1100" u="none" strike="noStrike" dirty="0">
                          <a:solidFill>
                            <a:srgbClr val="000000"/>
                          </a:solidFill>
                          <a:effectLst/>
                        </a:rPr>
                        <a:t>Direct Mail</a:t>
                      </a:r>
                    </a:p>
                  </a:txBody>
                  <a:tcPr marL="9525" marR="9525" marT="9525" marB="0" anchor="ctr"/>
                </a:tc>
                <a:tc>
                  <a:txBody>
                    <a:bodyPr/>
                    <a:lstStyle/>
                    <a:p>
                      <a:pPr algn="ctr" fontAlgn="ctr"/>
                      <a:r>
                        <a:rPr lang="en-US" sz="1100" u="none" strike="noStrike" dirty="0">
                          <a:solidFill>
                            <a:srgbClr val="000000"/>
                          </a:solidFill>
                          <a:effectLst/>
                        </a:rPr>
                        <a:t>$0.04</a:t>
                      </a:r>
                    </a:p>
                  </a:txBody>
                  <a:tcPr marL="9525" marR="9525" marT="9525" marB="0" anchor="ctr"/>
                </a:tc>
                <a:tc>
                  <a:txBody>
                    <a:bodyPr/>
                    <a:lstStyle/>
                    <a:p>
                      <a:pPr algn="ctr" fontAlgn="ctr"/>
                      <a:r>
                        <a:rPr lang="en-US" sz="1100" u="none" strike="noStrike" dirty="0">
                          <a:solidFill>
                            <a:srgbClr val="000000"/>
                          </a:solidFill>
                          <a:effectLst/>
                        </a:rPr>
                        <a:t>$0.50</a:t>
                      </a:r>
                    </a:p>
                  </a:txBody>
                  <a:tcPr marL="9525" marR="9525" marT="9525" marB="0" anchor="ctr"/>
                </a:tc>
                <a:tc>
                  <a:txBody>
                    <a:bodyPr/>
                    <a:lstStyle/>
                    <a:p>
                      <a:pPr algn="ctr" fontAlgn="ctr"/>
                      <a:r>
                        <a:rPr lang="en-US" sz="1100" u="none" strike="noStrike" dirty="0">
                          <a:solidFill>
                            <a:srgbClr val="000000"/>
                          </a:solidFill>
                          <a:effectLst/>
                        </a:rPr>
                        <a:t>$241.38</a:t>
                      </a:r>
                    </a:p>
                  </a:txBody>
                  <a:tcPr marL="9525" marR="9525" marT="9525" marB="0" anchor="ctr"/>
                </a:tc>
                <a:extLst>
                  <a:ext uri="{0D108BD9-81ED-4DB2-BD59-A6C34878D82A}">
                    <a16:rowId xmlns:a16="http://schemas.microsoft.com/office/drawing/2014/main" val="2919848973"/>
                  </a:ext>
                </a:extLst>
              </a:tr>
              <a:tr h="790156">
                <a:tc>
                  <a:txBody>
                    <a:bodyPr/>
                    <a:lstStyle/>
                    <a:p>
                      <a:pPr algn="ctr" fontAlgn="ctr"/>
                      <a:r>
                        <a:rPr lang="en-US" sz="1100" u="none" strike="noStrike" dirty="0">
                          <a:solidFill>
                            <a:srgbClr val="000000"/>
                          </a:solidFill>
                          <a:effectLst/>
                        </a:rPr>
                        <a:t>3</a:t>
                      </a:r>
                    </a:p>
                  </a:txBody>
                  <a:tcPr marL="9525" marR="9525" marT="9525" marB="0" anchor="ctr"/>
                </a:tc>
                <a:tc>
                  <a:txBody>
                    <a:bodyPr/>
                    <a:lstStyle/>
                    <a:p>
                      <a:pPr algn="ctr" fontAlgn="ctr"/>
                      <a:r>
                        <a:rPr lang="en-US" sz="1100" u="none" strike="noStrike" dirty="0">
                          <a:solidFill>
                            <a:srgbClr val="000000"/>
                          </a:solidFill>
                          <a:effectLst/>
                        </a:rPr>
                        <a:t>Convenience Seekers</a:t>
                      </a:r>
                    </a:p>
                  </a:txBody>
                  <a:tcPr marL="9525" marR="9525" marT="9525" marB="0" anchor="ctr"/>
                </a:tc>
                <a:tc>
                  <a:txBody>
                    <a:bodyPr/>
                    <a:lstStyle/>
                    <a:p>
                      <a:pPr algn="ctr" fontAlgn="b"/>
                      <a:r>
                        <a:rPr lang="en-US" sz="1100" u="none" strike="noStrike" dirty="0">
                          <a:solidFill>
                            <a:srgbClr val="000000"/>
                          </a:solidFill>
                          <a:effectLst/>
                        </a:rPr>
                        <a:t>584</a:t>
                      </a:r>
                    </a:p>
                  </a:txBody>
                  <a:tcPr marL="9525" marR="9525" marT="9525" marB="0" anchor="ctr"/>
                </a:tc>
                <a:tc>
                  <a:txBody>
                    <a:bodyPr/>
                    <a:lstStyle/>
                    <a:p>
                      <a:pPr algn="ctr" fontAlgn="ctr"/>
                      <a:r>
                        <a:rPr lang="en-US" sz="1100" u="none" strike="noStrike" dirty="0">
                          <a:solidFill>
                            <a:srgbClr val="000000"/>
                          </a:solidFill>
                          <a:effectLst/>
                        </a:rPr>
                        <a:t>Website (Google Display Ads)</a:t>
                      </a:r>
                    </a:p>
                  </a:txBody>
                  <a:tcPr marL="9525" marR="9525" marT="9525" marB="0" anchor="ctr"/>
                </a:tc>
                <a:tc>
                  <a:txBody>
                    <a:bodyPr/>
                    <a:lstStyle/>
                    <a:p>
                      <a:pPr algn="ctr" fontAlgn="ctr"/>
                      <a:r>
                        <a:rPr lang="en-US" sz="1100" u="none" strike="noStrike" dirty="0">
                          <a:solidFill>
                            <a:srgbClr val="000000"/>
                          </a:solidFill>
                          <a:effectLst/>
                        </a:rPr>
                        <a:t>Email Marketing</a:t>
                      </a:r>
                    </a:p>
                  </a:txBody>
                  <a:tcPr marL="9525" marR="9525" marT="9525" marB="0" anchor="ctr"/>
                </a:tc>
                <a:tc>
                  <a:txBody>
                    <a:bodyPr/>
                    <a:lstStyle/>
                    <a:p>
                      <a:pPr algn="ctr" fontAlgn="ctr"/>
                      <a:r>
                        <a:rPr lang="en-US" sz="1100" u="none" strike="noStrike" dirty="0">
                          <a:solidFill>
                            <a:srgbClr val="000000"/>
                          </a:solidFill>
                          <a:effectLst/>
                        </a:rPr>
                        <a:t>$0.67</a:t>
                      </a:r>
                    </a:p>
                  </a:txBody>
                  <a:tcPr marL="9525" marR="9525" marT="9525" marB="0" anchor="ctr"/>
                </a:tc>
                <a:tc>
                  <a:txBody>
                    <a:bodyPr/>
                    <a:lstStyle/>
                    <a:p>
                      <a:pPr algn="ctr" fontAlgn="ctr"/>
                      <a:r>
                        <a:rPr lang="en-US" sz="1100" u="none" strike="noStrike" dirty="0">
                          <a:solidFill>
                            <a:srgbClr val="000000"/>
                          </a:solidFill>
                          <a:effectLst/>
                        </a:rPr>
                        <a:t>$0.04</a:t>
                      </a:r>
                    </a:p>
                  </a:txBody>
                  <a:tcPr marL="9525" marR="9525" marT="9525" marB="0" anchor="ctr"/>
                </a:tc>
                <a:tc>
                  <a:txBody>
                    <a:bodyPr/>
                    <a:lstStyle/>
                    <a:p>
                      <a:pPr algn="ctr" fontAlgn="ctr"/>
                      <a:r>
                        <a:rPr lang="en-US" sz="1100" u="none" strike="noStrike" dirty="0">
                          <a:solidFill>
                            <a:srgbClr val="000000"/>
                          </a:solidFill>
                          <a:effectLst/>
                        </a:rPr>
                        <a:t>$414.64</a:t>
                      </a:r>
                    </a:p>
                  </a:txBody>
                  <a:tcPr marL="9525" marR="9525" marT="9525" marB="0" anchor="ctr"/>
                </a:tc>
                <a:extLst>
                  <a:ext uri="{0D108BD9-81ED-4DB2-BD59-A6C34878D82A}">
                    <a16:rowId xmlns:a16="http://schemas.microsoft.com/office/drawing/2014/main" val="1219258524"/>
                  </a:ext>
                </a:extLst>
              </a:tr>
              <a:tr h="790156">
                <a:tc>
                  <a:txBody>
                    <a:bodyPr/>
                    <a:lstStyle/>
                    <a:p>
                      <a:pPr algn="ctr" fontAlgn="ctr"/>
                      <a:r>
                        <a:rPr lang="en-US" sz="1100" u="none" strike="noStrike" dirty="0">
                          <a:solidFill>
                            <a:srgbClr val="000000"/>
                          </a:solidFill>
                          <a:effectLst/>
                        </a:rPr>
                        <a:t>4</a:t>
                      </a:r>
                    </a:p>
                  </a:txBody>
                  <a:tcPr marL="9525" marR="9525" marT="9525" marB="0" anchor="ctr"/>
                </a:tc>
                <a:tc>
                  <a:txBody>
                    <a:bodyPr/>
                    <a:lstStyle/>
                    <a:p>
                      <a:pPr algn="ctr" fontAlgn="ctr"/>
                      <a:r>
                        <a:rPr lang="en-US" sz="1100" u="none" strike="noStrike" dirty="0">
                          <a:solidFill>
                            <a:srgbClr val="000000"/>
                          </a:solidFill>
                          <a:effectLst/>
                        </a:rPr>
                        <a:t>Foodie Adventurers</a:t>
                      </a:r>
                    </a:p>
                  </a:txBody>
                  <a:tcPr marL="9525" marR="9525" marT="9525" marB="0" anchor="ctr"/>
                </a:tc>
                <a:tc>
                  <a:txBody>
                    <a:bodyPr/>
                    <a:lstStyle/>
                    <a:p>
                      <a:pPr algn="ctr" fontAlgn="b"/>
                      <a:r>
                        <a:rPr lang="en-US" sz="1100" u="none" strike="noStrike" dirty="0">
                          <a:solidFill>
                            <a:srgbClr val="000000"/>
                          </a:solidFill>
                          <a:effectLst/>
                        </a:rPr>
                        <a:t>420</a:t>
                      </a:r>
                    </a:p>
                  </a:txBody>
                  <a:tcPr marL="9525" marR="9525" marT="9525" marB="0" anchor="ctr"/>
                </a:tc>
                <a:tc>
                  <a:txBody>
                    <a:bodyPr/>
                    <a:lstStyle/>
                    <a:p>
                      <a:pPr algn="ctr" fontAlgn="ctr"/>
                      <a:r>
                        <a:rPr lang="en-US" sz="1100" u="none" strike="noStrike" dirty="0">
                          <a:solidFill>
                            <a:srgbClr val="000000"/>
                          </a:solidFill>
                          <a:effectLst/>
                        </a:rPr>
                        <a:t>Website (Google Display Ads)</a:t>
                      </a:r>
                    </a:p>
                  </a:txBody>
                  <a:tcPr marL="9525" marR="9525" marT="9525" marB="0" anchor="ctr"/>
                </a:tc>
                <a:tc>
                  <a:txBody>
                    <a:bodyPr/>
                    <a:lstStyle/>
                    <a:p>
                      <a:pPr algn="ctr" fontAlgn="ctr"/>
                      <a:r>
                        <a:rPr lang="en-US" sz="1100" u="none" strike="noStrike" dirty="0">
                          <a:solidFill>
                            <a:srgbClr val="000000"/>
                          </a:solidFill>
                          <a:effectLst/>
                        </a:rPr>
                        <a:t>Email Marketing</a:t>
                      </a:r>
                    </a:p>
                  </a:txBody>
                  <a:tcPr marL="9525" marR="9525" marT="9525" marB="0" anchor="ctr"/>
                </a:tc>
                <a:tc>
                  <a:txBody>
                    <a:bodyPr/>
                    <a:lstStyle/>
                    <a:p>
                      <a:pPr algn="ctr" fontAlgn="ctr"/>
                      <a:r>
                        <a:rPr lang="en-US" sz="1100" u="none" strike="noStrike" dirty="0">
                          <a:solidFill>
                            <a:srgbClr val="000000"/>
                          </a:solidFill>
                          <a:effectLst/>
                        </a:rPr>
                        <a:t>$0.67</a:t>
                      </a:r>
                    </a:p>
                  </a:txBody>
                  <a:tcPr marL="9525" marR="9525" marT="9525" marB="0" anchor="ctr"/>
                </a:tc>
                <a:tc>
                  <a:txBody>
                    <a:bodyPr/>
                    <a:lstStyle/>
                    <a:p>
                      <a:pPr algn="ctr" fontAlgn="ctr"/>
                      <a:r>
                        <a:rPr lang="en-US" sz="1100" u="none" strike="noStrike" dirty="0">
                          <a:solidFill>
                            <a:srgbClr val="000000"/>
                          </a:solidFill>
                          <a:effectLst/>
                        </a:rPr>
                        <a:t>$0.04</a:t>
                      </a:r>
                    </a:p>
                  </a:txBody>
                  <a:tcPr marL="9525" marR="9525" marT="9525" marB="0" anchor="ctr"/>
                </a:tc>
                <a:tc>
                  <a:txBody>
                    <a:bodyPr/>
                    <a:lstStyle/>
                    <a:p>
                      <a:pPr algn="ctr" fontAlgn="ctr"/>
                      <a:r>
                        <a:rPr lang="en-US" sz="1100" u="none" strike="noStrike" dirty="0">
                          <a:solidFill>
                            <a:srgbClr val="000000"/>
                          </a:solidFill>
                          <a:effectLst/>
                        </a:rPr>
                        <a:t>$298.20</a:t>
                      </a:r>
                    </a:p>
                  </a:txBody>
                  <a:tcPr marL="9525" marR="9525" marT="9525" marB="0" anchor="ctr"/>
                </a:tc>
                <a:extLst>
                  <a:ext uri="{0D108BD9-81ED-4DB2-BD59-A6C34878D82A}">
                    <a16:rowId xmlns:a16="http://schemas.microsoft.com/office/drawing/2014/main" val="3995874988"/>
                  </a:ext>
                </a:extLst>
              </a:tr>
              <a:tr h="263385">
                <a:tc>
                  <a:txBody>
                    <a:bodyPr/>
                    <a:lstStyle/>
                    <a:p>
                      <a:pPr algn="ctr" fontAlgn="ctr"/>
                      <a:r>
                        <a:rPr lang="en-US" sz="1200" b="1" u="none" strike="noStrike" dirty="0">
                          <a:solidFill>
                            <a:srgbClr val="000000"/>
                          </a:solidFill>
                          <a:effectLst/>
                        </a:rPr>
                        <a:t>Total Cost</a:t>
                      </a:r>
                    </a:p>
                  </a:txBody>
                  <a:tcPr marL="9525" marR="9525" marT="9525" marB="0" anchor="ctr"/>
                </a:tc>
                <a:tc>
                  <a:txBody>
                    <a:bodyPr/>
                    <a:lstStyle/>
                    <a:p>
                      <a:pPr algn="ctr" fontAlgn="ctr"/>
                      <a:endParaRPr lang="en-US" sz="1200" b="1" u="none" strike="noStrike" dirty="0">
                        <a:solidFill>
                          <a:srgbClr val="000000"/>
                        </a:solidFill>
                        <a:effectLst/>
                      </a:endParaRPr>
                    </a:p>
                  </a:txBody>
                  <a:tcPr marL="9525" marR="9525" marT="9525" marB="0" anchor="ctr"/>
                </a:tc>
                <a:tc>
                  <a:txBody>
                    <a:bodyPr/>
                    <a:lstStyle/>
                    <a:p>
                      <a:pPr algn="ctr" fontAlgn="ctr"/>
                      <a:endParaRPr lang="en-US" sz="1200" b="1" u="none" strike="noStrike" dirty="0">
                        <a:solidFill>
                          <a:srgbClr val="000000"/>
                        </a:solidFill>
                        <a:effectLst/>
                      </a:endParaRPr>
                    </a:p>
                  </a:txBody>
                  <a:tcPr marL="9525" marR="9525" marT="9525" marB="0" anchor="ctr"/>
                </a:tc>
                <a:tc>
                  <a:txBody>
                    <a:bodyPr/>
                    <a:lstStyle/>
                    <a:p>
                      <a:pPr algn="ctr" fontAlgn="ctr"/>
                      <a:endParaRPr lang="en-US" sz="1200" b="1" u="none" strike="noStrike" dirty="0">
                        <a:solidFill>
                          <a:srgbClr val="000000"/>
                        </a:solidFill>
                        <a:effectLst/>
                      </a:endParaRPr>
                    </a:p>
                  </a:txBody>
                  <a:tcPr marL="9525" marR="9525" marT="9525" marB="0" anchor="ctr"/>
                </a:tc>
                <a:tc>
                  <a:txBody>
                    <a:bodyPr/>
                    <a:lstStyle/>
                    <a:p>
                      <a:pPr algn="ctr" fontAlgn="ctr"/>
                      <a:endParaRPr lang="en-US" sz="1200" b="1" u="none" strike="noStrike" dirty="0">
                        <a:solidFill>
                          <a:srgbClr val="000000"/>
                        </a:solidFill>
                        <a:effectLst/>
                      </a:endParaRPr>
                    </a:p>
                  </a:txBody>
                  <a:tcPr marL="9525" marR="9525" marT="9525" marB="0" anchor="ctr"/>
                </a:tc>
                <a:tc>
                  <a:txBody>
                    <a:bodyPr/>
                    <a:lstStyle/>
                    <a:p>
                      <a:pPr algn="ctr" fontAlgn="ctr"/>
                      <a:endParaRPr lang="en-US" sz="1200" b="1" u="none" strike="noStrike" dirty="0">
                        <a:solidFill>
                          <a:srgbClr val="000000"/>
                        </a:solidFill>
                        <a:effectLst/>
                      </a:endParaRPr>
                    </a:p>
                  </a:txBody>
                  <a:tcPr marL="9525" marR="9525" marT="9525" marB="0" anchor="ctr"/>
                </a:tc>
                <a:tc>
                  <a:txBody>
                    <a:bodyPr/>
                    <a:lstStyle/>
                    <a:p>
                      <a:pPr algn="ctr" fontAlgn="ctr"/>
                      <a:endParaRPr lang="en-US" sz="1200" b="1" u="none" strike="noStrike" dirty="0">
                        <a:solidFill>
                          <a:srgbClr val="000000"/>
                        </a:solidFill>
                        <a:effectLst/>
                      </a:endParaRPr>
                    </a:p>
                  </a:txBody>
                  <a:tcPr marL="9525" marR="9525" marT="9525" marB="0" anchor="ctr"/>
                </a:tc>
                <a:tc>
                  <a:txBody>
                    <a:bodyPr/>
                    <a:lstStyle/>
                    <a:p>
                      <a:pPr algn="ctr" fontAlgn="ctr"/>
                      <a:r>
                        <a:rPr lang="en-US" sz="1200" b="1" u="none" strike="noStrike" dirty="0">
                          <a:solidFill>
                            <a:srgbClr val="000000"/>
                          </a:solidFill>
                          <a:effectLst/>
                        </a:rPr>
                        <a:t>$1,708.17</a:t>
                      </a:r>
                    </a:p>
                  </a:txBody>
                  <a:tcPr marL="9525" marR="9525" marT="9525" marB="0" anchor="ctr"/>
                </a:tc>
                <a:extLst>
                  <a:ext uri="{0D108BD9-81ED-4DB2-BD59-A6C34878D82A}">
                    <a16:rowId xmlns:a16="http://schemas.microsoft.com/office/drawing/2014/main" val="2572806638"/>
                  </a:ext>
                </a:extLst>
              </a:tr>
            </a:tbl>
          </a:graphicData>
        </a:graphic>
      </p:graphicFrame>
    </p:spTree>
    <p:extLst>
      <p:ext uri="{BB962C8B-B14F-4D97-AF65-F5344CB8AC3E}">
        <p14:creationId xmlns:p14="http://schemas.microsoft.com/office/powerpoint/2010/main" val="2582960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Q&amp;A</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11</a:t>
            </a:fld>
            <a:endParaRPr lang="en-US" dirty="0"/>
          </a:p>
        </p:txBody>
      </p:sp>
    </p:spTree>
    <p:extLst>
      <p:ext uri="{BB962C8B-B14F-4D97-AF65-F5344CB8AC3E}">
        <p14:creationId xmlns:p14="http://schemas.microsoft.com/office/powerpoint/2010/main" val="79002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F5594-538B-C4E1-5B98-3614E8DDAA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C1110F-50E7-6703-9047-DF621A7CD01C}"/>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2F6D8099-F6BD-C1D8-D23B-01D232ABFE25}"/>
              </a:ext>
            </a:extLst>
          </p:cNvPr>
          <p:cNvSpPr>
            <a:spLocks noGrp="1"/>
          </p:cNvSpPr>
          <p:nvPr>
            <p:ph type="body" sz="quarter" idx="13"/>
          </p:nvPr>
        </p:nvSpPr>
        <p:spPr/>
        <p:txBody>
          <a:bodyPr/>
          <a:lstStyle/>
          <a:p>
            <a:r>
              <a:rPr lang="en-US" dirty="0"/>
              <a:t>Susannah Bear Garlid</a:t>
            </a:r>
          </a:p>
          <a:p>
            <a:r>
              <a:rPr lang="en-US" dirty="0"/>
              <a:t>susannahb@dcisoftware.com</a:t>
            </a:r>
          </a:p>
          <a:p>
            <a:endParaRPr lang="en-US" dirty="0"/>
          </a:p>
        </p:txBody>
      </p:sp>
      <p:sp>
        <p:nvSpPr>
          <p:cNvPr id="7" name="Slide Number Placeholder 6">
            <a:extLst>
              <a:ext uri="{FF2B5EF4-FFF2-40B4-BE49-F238E27FC236}">
                <a16:creationId xmlns:a16="http://schemas.microsoft.com/office/drawing/2014/main" id="{8099F2DD-6BD1-DFE4-CEC9-08B0029E17C0}"/>
              </a:ext>
            </a:extLst>
          </p:cNvPr>
          <p:cNvSpPr>
            <a:spLocks noGrp="1"/>
          </p:cNvSpPr>
          <p:nvPr>
            <p:ph type="sldNum" sz="quarter" idx="12"/>
          </p:nvPr>
        </p:nvSpPr>
        <p:spPr/>
        <p:txBody>
          <a:bodyPr/>
          <a:lstStyle/>
          <a:p>
            <a:fld id="{FE024F78-56A6-7740-B68D-8D4D026EDF3F}" type="slidenum">
              <a:rPr lang="en-US" smtClean="0"/>
              <a:pPr/>
              <a:t>12</a:t>
            </a:fld>
            <a:endParaRPr lang="en-US" dirty="0"/>
          </a:p>
        </p:txBody>
      </p:sp>
    </p:spTree>
    <p:extLst>
      <p:ext uri="{BB962C8B-B14F-4D97-AF65-F5344CB8AC3E}">
        <p14:creationId xmlns:p14="http://schemas.microsoft.com/office/powerpoint/2010/main" val="3487268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Appendix</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13</a:t>
            </a:fld>
            <a:endParaRPr lang="en-US" dirty="0"/>
          </a:p>
        </p:txBody>
      </p:sp>
    </p:spTree>
    <p:extLst>
      <p:ext uri="{BB962C8B-B14F-4D97-AF65-F5344CB8AC3E}">
        <p14:creationId xmlns:p14="http://schemas.microsoft.com/office/powerpoint/2010/main" val="2070432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D958EA-391C-01F1-5C0E-DBBADA8B37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4C25A2-7287-EF09-FFEA-CD56E98E6D22}"/>
              </a:ext>
            </a:extLst>
          </p:cNvPr>
          <p:cNvSpPr>
            <a:spLocks noGrp="1"/>
          </p:cNvSpPr>
          <p:nvPr>
            <p:ph type="title"/>
          </p:nvPr>
        </p:nvSpPr>
        <p:spPr>
          <a:xfrm>
            <a:off x="250637" y="201839"/>
            <a:ext cx="5358493" cy="1352777"/>
          </a:xfrm>
        </p:spPr>
        <p:txBody>
          <a:bodyPr anchor="t">
            <a:normAutofit/>
          </a:bodyPr>
          <a:lstStyle/>
          <a:p>
            <a:r>
              <a:rPr lang="en-US" dirty="0">
                <a:cs typeface="Biome"/>
              </a:rPr>
              <a:t>Bivariate Analysis </a:t>
            </a:r>
            <a:endParaRPr lang="en-US" dirty="0"/>
          </a:p>
        </p:txBody>
      </p:sp>
      <p:sp>
        <p:nvSpPr>
          <p:cNvPr id="10" name="Footer Placeholder 9">
            <a:extLst>
              <a:ext uri="{FF2B5EF4-FFF2-40B4-BE49-F238E27FC236}">
                <a16:creationId xmlns:a16="http://schemas.microsoft.com/office/drawing/2014/main" id="{88AD4F81-453D-3668-EEA7-4AF55F0C598F}"/>
              </a:ext>
            </a:extLst>
          </p:cNvPr>
          <p:cNvSpPr>
            <a:spLocks noGrp="1"/>
          </p:cNvSpPr>
          <p:nvPr>
            <p:ph type="ftr" sz="quarter" idx="11"/>
          </p:nvPr>
        </p:nvSpPr>
        <p:spPr>
          <a:xfrm>
            <a:off x="336405" y="6237287"/>
            <a:ext cx="4114800" cy="365125"/>
          </a:xfrm>
        </p:spPr>
        <p:txBody>
          <a:bodyPr anchor="ctr">
            <a:normAutofit/>
          </a:bodyPr>
          <a:lstStyle/>
          <a:p>
            <a:pPr>
              <a:spcAft>
                <a:spcPts val="600"/>
              </a:spcAft>
            </a:pPr>
            <a:r>
              <a:rPr lang="en-US" dirty="0"/>
              <a:t>Scientific findings</a:t>
            </a:r>
            <a:endParaRPr lang="en-US"/>
          </a:p>
        </p:txBody>
      </p:sp>
      <p:sp>
        <p:nvSpPr>
          <p:cNvPr id="11" name="Slide Number Placeholder 10">
            <a:extLst>
              <a:ext uri="{FF2B5EF4-FFF2-40B4-BE49-F238E27FC236}">
                <a16:creationId xmlns:a16="http://schemas.microsoft.com/office/drawing/2014/main" id="{00196450-9486-4283-493A-1D09A2B082BC}"/>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US" smtClean="0"/>
              <a:pPr>
                <a:spcAft>
                  <a:spcPts val="600"/>
                </a:spcAft>
              </a:pPr>
              <a:t>14</a:t>
            </a:fld>
            <a:endParaRPr lang="en-US"/>
          </a:p>
        </p:txBody>
      </p:sp>
      <p:pic>
        <p:nvPicPr>
          <p:cNvPr id="3" name="Picture 2" descr="A group of words on a white background&#10;&#10;Description automatically generated">
            <a:extLst>
              <a:ext uri="{FF2B5EF4-FFF2-40B4-BE49-F238E27FC236}">
                <a16:creationId xmlns:a16="http://schemas.microsoft.com/office/drawing/2014/main" id="{3D57AEC8-A058-A421-59D4-F57606E4B1E6}"/>
              </a:ext>
            </a:extLst>
          </p:cNvPr>
          <p:cNvPicPr>
            <a:picLocks noChangeAspect="1"/>
          </p:cNvPicPr>
          <p:nvPr/>
        </p:nvPicPr>
        <p:blipFill rotWithShape="1">
          <a:blip r:embed="rId3"/>
          <a:srcRect r="24264" b="1149"/>
          <a:stretch/>
        </p:blipFill>
        <p:spPr>
          <a:xfrm>
            <a:off x="6594021" y="5646284"/>
            <a:ext cx="4212919" cy="1158109"/>
          </a:xfrm>
          <a:prstGeom prst="rect">
            <a:avLst/>
          </a:prstGeom>
        </p:spPr>
      </p:pic>
      <p:pic>
        <p:nvPicPr>
          <p:cNvPr id="4" name="Picture 3" descr="A screenshot of a computer screen&#10;&#10;Description automatically generated">
            <a:extLst>
              <a:ext uri="{FF2B5EF4-FFF2-40B4-BE49-F238E27FC236}">
                <a16:creationId xmlns:a16="http://schemas.microsoft.com/office/drawing/2014/main" id="{CCDD5486-D4B5-2EBB-C3FA-056D101DF181}"/>
              </a:ext>
            </a:extLst>
          </p:cNvPr>
          <p:cNvPicPr>
            <a:picLocks noChangeAspect="1"/>
          </p:cNvPicPr>
          <p:nvPr/>
        </p:nvPicPr>
        <p:blipFill rotWithShape="1">
          <a:blip r:embed="rId4"/>
          <a:srcRect t="560" r="-258"/>
          <a:stretch/>
        </p:blipFill>
        <p:spPr>
          <a:xfrm>
            <a:off x="5514975" y="1814"/>
            <a:ext cx="5285027" cy="5647843"/>
          </a:xfrm>
          <a:prstGeom prst="rect">
            <a:avLst/>
          </a:prstGeom>
        </p:spPr>
      </p:pic>
      <p:sp>
        <p:nvSpPr>
          <p:cNvPr id="6" name="Rectangle 5">
            <a:extLst>
              <a:ext uri="{FF2B5EF4-FFF2-40B4-BE49-F238E27FC236}">
                <a16:creationId xmlns:a16="http://schemas.microsoft.com/office/drawing/2014/main" id="{D6AC89BF-5C8E-60A7-B9F5-2A8FDD6D3C5A}"/>
              </a:ext>
            </a:extLst>
          </p:cNvPr>
          <p:cNvSpPr/>
          <p:nvPr/>
        </p:nvSpPr>
        <p:spPr>
          <a:xfrm>
            <a:off x="5514974" y="5563960"/>
            <a:ext cx="1074964" cy="122464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white rectangular object with black text&#10;&#10;Description automatically generated">
            <a:extLst>
              <a:ext uri="{FF2B5EF4-FFF2-40B4-BE49-F238E27FC236}">
                <a16:creationId xmlns:a16="http://schemas.microsoft.com/office/drawing/2014/main" id="{4E7388AF-A14D-4086-13F3-9F1172E40FDB}"/>
              </a:ext>
            </a:extLst>
          </p:cNvPr>
          <p:cNvPicPr>
            <a:picLocks noChangeAspect="1"/>
          </p:cNvPicPr>
          <p:nvPr/>
        </p:nvPicPr>
        <p:blipFill>
          <a:blip r:embed="rId5"/>
          <a:stretch>
            <a:fillRect/>
          </a:stretch>
        </p:blipFill>
        <p:spPr>
          <a:xfrm>
            <a:off x="10794352" y="0"/>
            <a:ext cx="618153" cy="6803572"/>
          </a:xfrm>
          <a:prstGeom prst="rect">
            <a:avLst/>
          </a:prstGeom>
        </p:spPr>
      </p:pic>
      <p:sp>
        <p:nvSpPr>
          <p:cNvPr id="9" name="Text Placeholder 27">
            <a:extLst>
              <a:ext uri="{FF2B5EF4-FFF2-40B4-BE49-F238E27FC236}">
                <a16:creationId xmlns:a16="http://schemas.microsoft.com/office/drawing/2014/main" id="{EC7FCEC0-84EE-02FA-D2D2-D0DB5C71C94E}"/>
              </a:ext>
            </a:extLst>
          </p:cNvPr>
          <p:cNvSpPr txBox="1">
            <a:spLocks/>
          </p:cNvSpPr>
          <p:nvPr/>
        </p:nvSpPr>
        <p:spPr>
          <a:xfrm>
            <a:off x="380849" y="924298"/>
            <a:ext cx="4909923" cy="5297662"/>
          </a:xfrm>
          <a:prstGeom prst="rect">
            <a:avLst/>
          </a:prstGeom>
          <a:ln w="19050">
            <a:solidFill>
              <a:srgbClr val="7030A0"/>
            </a:solidFill>
          </a:ln>
        </p:spPr>
        <p:txBody>
          <a:bodyPr lIns="91440" tIns="45720" rIns="91440" bIns="45720" anchor="ct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2400" dirty="0">
                <a:solidFill>
                  <a:schemeClr val="bg1"/>
                </a:solidFill>
                <a:latin typeface="Arial Nova"/>
                <a:cs typeface="Biome"/>
              </a:rPr>
              <a:t>The graphic on the right shows a portion of the correlation matrix for numeric features. We see strong positive correlations between amount spent on wine and meat, income and amount spent on products, etc. We also see negative correlation between </a:t>
            </a:r>
            <a:r>
              <a:rPr lang="en-US" sz="2400" err="1">
                <a:solidFill>
                  <a:schemeClr val="bg1"/>
                </a:solidFill>
                <a:latin typeface="Arial Nova"/>
                <a:cs typeface="Biome"/>
              </a:rPr>
              <a:t>Kidhome</a:t>
            </a:r>
            <a:r>
              <a:rPr lang="en-US" sz="2400" dirty="0">
                <a:solidFill>
                  <a:schemeClr val="bg1"/>
                </a:solidFill>
                <a:latin typeface="Arial Nova"/>
                <a:cs typeface="Biome"/>
              </a:rPr>
              <a:t> and amount spent on items, particularly wine.</a:t>
            </a:r>
            <a:endParaRPr lang="en-US" sz="2400" dirty="0">
              <a:solidFill>
                <a:schemeClr val="bg1"/>
              </a:solidFill>
              <a:latin typeface="Arial Nova"/>
            </a:endParaRPr>
          </a:p>
        </p:txBody>
      </p:sp>
    </p:spTree>
    <p:extLst>
      <p:ext uri="{BB962C8B-B14F-4D97-AF65-F5344CB8AC3E}">
        <p14:creationId xmlns:p14="http://schemas.microsoft.com/office/powerpoint/2010/main" val="3450184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99A48-AF8C-3538-CC7B-DC7F509AD7BA}"/>
              </a:ext>
            </a:extLst>
          </p:cNvPr>
          <p:cNvSpPr>
            <a:spLocks noGrp="1"/>
          </p:cNvSpPr>
          <p:nvPr>
            <p:ph type="title"/>
          </p:nvPr>
        </p:nvSpPr>
        <p:spPr>
          <a:xfrm>
            <a:off x="838200" y="-2268"/>
            <a:ext cx="10515600" cy="849313"/>
          </a:xfrm>
        </p:spPr>
        <p:txBody>
          <a:bodyPr/>
          <a:lstStyle/>
          <a:p>
            <a:r>
              <a:rPr lang="en-US" dirty="0">
                <a:cs typeface="Biome"/>
              </a:rPr>
              <a:t>Principal Component Analysis</a:t>
            </a:r>
            <a:endParaRPr lang="en-US" dirty="0" err="1"/>
          </a:p>
        </p:txBody>
      </p:sp>
      <p:sp>
        <p:nvSpPr>
          <p:cNvPr id="11" name="Footer Placeholder 10">
            <a:extLst>
              <a:ext uri="{FF2B5EF4-FFF2-40B4-BE49-F238E27FC236}">
                <a16:creationId xmlns:a16="http://schemas.microsoft.com/office/drawing/2014/main" id="{4A727348-E2D5-31F9-9079-A67B2E0BCFE8}"/>
              </a:ext>
            </a:extLst>
          </p:cNvPr>
          <p:cNvSpPr>
            <a:spLocks noGrp="1"/>
          </p:cNvSpPr>
          <p:nvPr>
            <p:ph type="ftr" sz="quarter" idx="11"/>
          </p:nvPr>
        </p:nvSpPr>
        <p:spPr/>
        <p:txBody>
          <a:bodyPr/>
          <a:lstStyle/>
          <a:p>
            <a:r>
              <a:rPr lang="en-US" dirty="0"/>
              <a:t>Scientific findings</a:t>
            </a:r>
          </a:p>
        </p:txBody>
      </p:sp>
      <p:sp>
        <p:nvSpPr>
          <p:cNvPr id="12" name="Slide Number Placeholder 11">
            <a:extLst>
              <a:ext uri="{FF2B5EF4-FFF2-40B4-BE49-F238E27FC236}">
                <a16:creationId xmlns:a16="http://schemas.microsoft.com/office/drawing/2014/main" id="{761D5C1B-39FE-2949-16D4-283AB532DBE1}"/>
              </a:ext>
            </a:extLst>
          </p:cNvPr>
          <p:cNvSpPr>
            <a:spLocks noGrp="1"/>
          </p:cNvSpPr>
          <p:nvPr>
            <p:ph type="sldNum" sz="quarter" idx="12"/>
          </p:nvPr>
        </p:nvSpPr>
        <p:spPr/>
        <p:txBody>
          <a:bodyPr/>
          <a:lstStyle/>
          <a:p>
            <a:fld id="{FE024F78-56A6-7740-B68D-8D4D026EDF3F}" type="slidenum">
              <a:rPr lang="en-US" smtClean="0"/>
              <a:pPr/>
              <a:t>15</a:t>
            </a:fld>
            <a:endParaRPr lang="en-US" dirty="0"/>
          </a:p>
        </p:txBody>
      </p:sp>
      <p:sp>
        <p:nvSpPr>
          <p:cNvPr id="10" name="Text Placeholder 9">
            <a:extLst>
              <a:ext uri="{FF2B5EF4-FFF2-40B4-BE49-F238E27FC236}">
                <a16:creationId xmlns:a16="http://schemas.microsoft.com/office/drawing/2014/main" id="{28247DC9-E838-BFE4-9F61-2EC017B27D12}"/>
              </a:ext>
            </a:extLst>
          </p:cNvPr>
          <p:cNvSpPr>
            <a:spLocks noGrp="1"/>
          </p:cNvSpPr>
          <p:nvPr>
            <p:ph type="body" sz="quarter" idx="28"/>
          </p:nvPr>
        </p:nvSpPr>
        <p:spPr>
          <a:xfrm>
            <a:off x="777421" y="658364"/>
            <a:ext cx="10515600" cy="613963"/>
          </a:xfrm>
        </p:spPr>
        <p:txBody>
          <a:bodyPr/>
          <a:lstStyle/>
          <a:p>
            <a:r>
              <a:rPr lang="en-US" sz="1800" dirty="0">
                <a:solidFill>
                  <a:srgbClr val="73EBF9"/>
                </a:solidFill>
                <a:latin typeface="Biome"/>
                <a:cs typeface="Biome"/>
              </a:rPr>
              <a:t>2D Scatterplot of the first two principal components after performing PCA </a:t>
            </a:r>
            <a:endParaRPr lang="en-US" sz="1800">
              <a:solidFill>
                <a:srgbClr val="73EBF9"/>
              </a:solidFill>
              <a:latin typeface="Biome"/>
            </a:endParaRPr>
          </a:p>
        </p:txBody>
      </p:sp>
      <p:pic>
        <p:nvPicPr>
          <p:cNvPr id="3" name="Picture 2">
            <a:extLst>
              <a:ext uri="{FF2B5EF4-FFF2-40B4-BE49-F238E27FC236}">
                <a16:creationId xmlns:a16="http://schemas.microsoft.com/office/drawing/2014/main" id="{C67EADE6-582F-35A7-572E-7BFF48566154}"/>
              </a:ext>
            </a:extLst>
          </p:cNvPr>
          <p:cNvPicPr>
            <a:picLocks noChangeAspect="1"/>
          </p:cNvPicPr>
          <p:nvPr/>
        </p:nvPicPr>
        <p:blipFill>
          <a:blip r:embed="rId2"/>
          <a:stretch>
            <a:fillRect/>
          </a:stretch>
        </p:blipFill>
        <p:spPr>
          <a:xfrm>
            <a:off x="3546021" y="1425349"/>
            <a:ext cx="5440136" cy="5191125"/>
          </a:xfrm>
          <a:prstGeom prst="rect">
            <a:avLst/>
          </a:prstGeom>
        </p:spPr>
      </p:pic>
    </p:spTree>
    <p:extLst>
      <p:ext uri="{BB962C8B-B14F-4D97-AF65-F5344CB8AC3E}">
        <p14:creationId xmlns:p14="http://schemas.microsoft.com/office/powerpoint/2010/main" val="2450077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4B18FE-56AD-E5FC-C6B4-F249C88D2B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EE7B15-626F-115D-ED46-D3F1D192341E}"/>
              </a:ext>
            </a:extLst>
          </p:cNvPr>
          <p:cNvSpPr>
            <a:spLocks noGrp="1"/>
          </p:cNvSpPr>
          <p:nvPr>
            <p:ph type="title"/>
          </p:nvPr>
        </p:nvSpPr>
        <p:spPr>
          <a:xfrm>
            <a:off x="838200" y="-2268"/>
            <a:ext cx="10515600" cy="849313"/>
          </a:xfrm>
        </p:spPr>
        <p:txBody>
          <a:bodyPr/>
          <a:lstStyle/>
          <a:p>
            <a:r>
              <a:rPr lang="en-US" dirty="0">
                <a:cs typeface="Biome"/>
              </a:rPr>
              <a:t>Elbow Method</a:t>
            </a:r>
            <a:endParaRPr lang="en-US" dirty="0"/>
          </a:p>
        </p:txBody>
      </p:sp>
      <p:sp>
        <p:nvSpPr>
          <p:cNvPr id="11" name="Footer Placeholder 10">
            <a:extLst>
              <a:ext uri="{FF2B5EF4-FFF2-40B4-BE49-F238E27FC236}">
                <a16:creationId xmlns:a16="http://schemas.microsoft.com/office/drawing/2014/main" id="{3CA9B578-F8D0-06E9-F7AD-3793DD1702C7}"/>
              </a:ext>
            </a:extLst>
          </p:cNvPr>
          <p:cNvSpPr>
            <a:spLocks noGrp="1"/>
          </p:cNvSpPr>
          <p:nvPr>
            <p:ph type="ftr" sz="quarter" idx="11"/>
          </p:nvPr>
        </p:nvSpPr>
        <p:spPr/>
        <p:txBody>
          <a:bodyPr/>
          <a:lstStyle/>
          <a:p>
            <a:r>
              <a:rPr lang="en-US" dirty="0"/>
              <a:t>Scientific findings</a:t>
            </a:r>
          </a:p>
        </p:txBody>
      </p:sp>
      <p:sp>
        <p:nvSpPr>
          <p:cNvPr id="12" name="Slide Number Placeholder 11">
            <a:extLst>
              <a:ext uri="{FF2B5EF4-FFF2-40B4-BE49-F238E27FC236}">
                <a16:creationId xmlns:a16="http://schemas.microsoft.com/office/drawing/2014/main" id="{B1E19DCA-7A9B-4360-AFDC-BA947111800F}"/>
              </a:ext>
            </a:extLst>
          </p:cNvPr>
          <p:cNvSpPr>
            <a:spLocks noGrp="1"/>
          </p:cNvSpPr>
          <p:nvPr>
            <p:ph type="sldNum" sz="quarter" idx="12"/>
          </p:nvPr>
        </p:nvSpPr>
        <p:spPr/>
        <p:txBody>
          <a:bodyPr/>
          <a:lstStyle/>
          <a:p>
            <a:fld id="{FE024F78-56A6-7740-B68D-8D4D026EDF3F}" type="slidenum">
              <a:rPr lang="en-US" smtClean="0"/>
              <a:pPr/>
              <a:t>16</a:t>
            </a:fld>
            <a:endParaRPr lang="en-US" dirty="0"/>
          </a:p>
        </p:txBody>
      </p:sp>
      <p:sp>
        <p:nvSpPr>
          <p:cNvPr id="10" name="Text Placeholder 9">
            <a:extLst>
              <a:ext uri="{FF2B5EF4-FFF2-40B4-BE49-F238E27FC236}">
                <a16:creationId xmlns:a16="http://schemas.microsoft.com/office/drawing/2014/main" id="{E8697A8A-3AC1-B012-1423-1111AD4A8B5B}"/>
              </a:ext>
            </a:extLst>
          </p:cNvPr>
          <p:cNvSpPr>
            <a:spLocks noGrp="1"/>
          </p:cNvSpPr>
          <p:nvPr>
            <p:ph type="body" sz="quarter" idx="28"/>
          </p:nvPr>
        </p:nvSpPr>
        <p:spPr>
          <a:xfrm>
            <a:off x="777421" y="658364"/>
            <a:ext cx="10515600" cy="613963"/>
          </a:xfrm>
        </p:spPr>
        <p:txBody>
          <a:bodyPr/>
          <a:lstStyle/>
          <a:p>
            <a:r>
              <a:rPr lang="en-US" sz="1800" dirty="0">
                <a:solidFill>
                  <a:srgbClr val="73EBF9"/>
                </a:solidFill>
                <a:latin typeface="Biome"/>
                <a:cs typeface="Biome"/>
              </a:rPr>
              <a:t>Identifying the optimal number of clusters in K-Means</a:t>
            </a:r>
            <a:endParaRPr lang="en-US" dirty="0"/>
          </a:p>
        </p:txBody>
      </p:sp>
      <p:pic>
        <p:nvPicPr>
          <p:cNvPr id="4" name="Picture 3" descr="A graph with a line&#10;&#10;Description automatically generated">
            <a:extLst>
              <a:ext uri="{FF2B5EF4-FFF2-40B4-BE49-F238E27FC236}">
                <a16:creationId xmlns:a16="http://schemas.microsoft.com/office/drawing/2014/main" id="{51D63123-755C-F814-3D70-9D8662B94944}"/>
              </a:ext>
            </a:extLst>
          </p:cNvPr>
          <p:cNvPicPr>
            <a:picLocks noChangeAspect="1"/>
          </p:cNvPicPr>
          <p:nvPr/>
        </p:nvPicPr>
        <p:blipFill>
          <a:blip r:embed="rId2"/>
          <a:stretch>
            <a:fillRect/>
          </a:stretch>
        </p:blipFill>
        <p:spPr>
          <a:xfrm>
            <a:off x="1401535" y="1285885"/>
            <a:ext cx="9593036" cy="5034624"/>
          </a:xfrm>
          <a:prstGeom prst="rect">
            <a:avLst/>
          </a:prstGeom>
        </p:spPr>
      </p:pic>
    </p:spTree>
    <p:extLst>
      <p:ext uri="{BB962C8B-B14F-4D97-AF65-F5344CB8AC3E}">
        <p14:creationId xmlns:p14="http://schemas.microsoft.com/office/powerpoint/2010/main" val="26153289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E8AAE3-EFB1-72C0-07EC-FC33EA6E9E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583966-385E-D750-E327-E5154DFEAEB5}"/>
              </a:ext>
            </a:extLst>
          </p:cNvPr>
          <p:cNvSpPr>
            <a:spLocks noGrp="1"/>
          </p:cNvSpPr>
          <p:nvPr>
            <p:ph type="title"/>
          </p:nvPr>
        </p:nvSpPr>
        <p:spPr/>
        <p:txBody>
          <a:bodyPr/>
          <a:lstStyle/>
          <a:p>
            <a:r>
              <a:rPr lang="en-US" dirty="0"/>
              <a:t>Cluster Output</a:t>
            </a:r>
          </a:p>
        </p:txBody>
      </p:sp>
      <p:sp>
        <p:nvSpPr>
          <p:cNvPr id="28" name="Text Placeholder 27">
            <a:extLst>
              <a:ext uri="{FF2B5EF4-FFF2-40B4-BE49-F238E27FC236}">
                <a16:creationId xmlns:a16="http://schemas.microsoft.com/office/drawing/2014/main" id="{E4FA2AA2-99E8-7A17-8D2C-BF25D5AC87A4}"/>
              </a:ext>
            </a:extLst>
          </p:cNvPr>
          <p:cNvSpPr>
            <a:spLocks noGrp="1"/>
          </p:cNvSpPr>
          <p:nvPr>
            <p:ph type="body" sz="quarter" idx="33"/>
          </p:nvPr>
        </p:nvSpPr>
        <p:spPr>
          <a:xfrm>
            <a:off x="612170" y="1427762"/>
            <a:ext cx="5372566" cy="467127"/>
          </a:xfrm>
          <a:ln w="19050">
            <a:solidFill>
              <a:srgbClr val="7030A0"/>
            </a:solidFill>
          </a:ln>
        </p:spPr>
        <p:txBody>
          <a:bodyPr anchor="ctr"/>
          <a:lstStyle/>
          <a:p>
            <a:r>
              <a:rPr lang="en-US" dirty="0"/>
              <a:t>K-Medoids Cluster Output: 2D Plot</a:t>
            </a:r>
          </a:p>
        </p:txBody>
      </p:sp>
      <p:sp>
        <p:nvSpPr>
          <p:cNvPr id="10" name="Footer Placeholder 9">
            <a:extLst>
              <a:ext uri="{FF2B5EF4-FFF2-40B4-BE49-F238E27FC236}">
                <a16:creationId xmlns:a16="http://schemas.microsoft.com/office/drawing/2014/main" id="{32E359DF-D69C-1C47-3141-4ACD5938C1BE}"/>
              </a:ext>
            </a:extLst>
          </p:cNvPr>
          <p:cNvSpPr>
            <a:spLocks noGrp="1"/>
          </p:cNvSpPr>
          <p:nvPr>
            <p:ph type="ftr" sz="quarter" idx="11"/>
          </p:nvPr>
        </p:nvSpPr>
        <p:spPr/>
        <p:txBody>
          <a:bodyPr/>
          <a:lstStyle/>
          <a:p>
            <a:r>
              <a:rPr lang="en-US" dirty="0"/>
              <a:t>Scientific findings</a:t>
            </a:r>
          </a:p>
        </p:txBody>
      </p:sp>
      <p:sp>
        <p:nvSpPr>
          <p:cNvPr id="11" name="Slide Number Placeholder 10">
            <a:extLst>
              <a:ext uri="{FF2B5EF4-FFF2-40B4-BE49-F238E27FC236}">
                <a16:creationId xmlns:a16="http://schemas.microsoft.com/office/drawing/2014/main" id="{878DA8FB-1EA7-7ED4-163E-DC18B50330E0}"/>
              </a:ext>
            </a:extLst>
          </p:cNvPr>
          <p:cNvSpPr>
            <a:spLocks noGrp="1"/>
          </p:cNvSpPr>
          <p:nvPr>
            <p:ph type="sldNum" sz="quarter" idx="12"/>
          </p:nvPr>
        </p:nvSpPr>
        <p:spPr/>
        <p:txBody>
          <a:bodyPr/>
          <a:lstStyle/>
          <a:p>
            <a:fld id="{FE024F78-56A6-7740-B68D-8D4D026EDF3F}" type="slidenum">
              <a:rPr lang="en-US" smtClean="0"/>
              <a:pPr/>
              <a:t>17</a:t>
            </a:fld>
            <a:endParaRPr lang="en-US" dirty="0"/>
          </a:p>
        </p:txBody>
      </p:sp>
      <p:pic>
        <p:nvPicPr>
          <p:cNvPr id="13" name="Picture 12">
            <a:extLst>
              <a:ext uri="{FF2B5EF4-FFF2-40B4-BE49-F238E27FC236}">
                <a16:creationId xmlns:a16="http://schemas.microsoft.com/office/drawing/2014/main" id="{839D7A3A-CE0D-F832-808E-1B9610CC968D}"/>
              </a:ext>
            </a:extLst>
          </p:cNvPr>
          <p:cNvPicPr>
            <a:picLocks noChangeAspect="1"/>
          </p:cNvPicPr>
          <p:nvPr/>
        </p:nvPicPr>
        <p:blipFill>
          <a:blip r:embed="rId3"/>
          <a:stretch>
            <a:fillRect/>
          </a:stretch>
        </p:blipFill>
        <p:spPr>
          <a:xfrm>
            <a:off x="612170" y="2033795"/>
            <a:ext cx="5372566" cy="3795089"/>
          </a:xfrm>
          <a:prstGeom prst="rect">
            <a:avLst/>
          </a:prstGeom>
        </p:spPr>
      </p:pic>
      <p:sp>
        <p:nvSpPr>
          <p:cNvPr id="14" name="Flowchart: Connector 13">
            <a:extLst>
              <a:ext uri="{FF2B5EF4-FFF2-40B4-BE49-F238E27FC236}">
                <a16:creationId xmlns:a16="http://schemas.microsoft.com/office/drawing/2014/main" id="{7F9F0603-ACEE-37E0-03A6-A5F4B7B81832}"/>
              </a:ext>
            </a:extLst>
          </p:cNvPr>
          <p:cNvSpPr/>
          <p:nvPr/>
        </p:nvSpPr>
        <p:spPr>
          <a:xfrm>
            <a:off x="842485" y="2691828"/>
            <a:ext cx="1150705" cy="1356189"/>
          </a:xfrm>
          <a:prstGeom prst="flowChartConnector">
            <a:avLst/>
          </a:prstGeom>
          <a:noFill/>
          <a:ln w="19050">
            <a:solidFill>
              <a:schemeClr val="accent2">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lowchart: Connector 14">
            <a:extLst>
              <a:ext uri="{FF2B5EF4-FFF2-40B4-BE49-F238E27FC236}">
                <a16:creationId xmlns:a16="http://schemas.microsoft.com/office/drawing/2014/main" id="{93533E96-B348-3E90-7BF7-4A49BA20FC04}"/>
              </a:ext>
            </a:extLst>
          </p:cNvPr>
          <p:cNvSpPr/>
          <p:nvPr/>
        </p:nvSpPr>
        <p:spPr>
          <a:xfrm>
            <a:off x="1017072" y="3998802"/>
            <a:ext cx="1284343" cy="1570341"/>
          </a:xfrm>
          <a:prstGeom prst="flowChartConnector">
            <a:avLst/>
          </a:prstGeom>
          <a:noFill/>
          <a:ln w="19050">
            <a:solidFill>
              <a:schemeClr val="tx2">
                <a:lumMod val="5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Connector 16">
            <a:extLst>
              <a:ext uri="{FF2B5EF4-FFF2-40B4-BE49-F238E27FC236}">
                <a16:creationId xmlns:a16="http://schemas.microsoft.com/office/drawing/2014/main" id="{C31F6881-5BCE-960D-2416-565155D018AE}"/>
              </a:ext>
            </a:extLst>
          </p:cNvPr>
          <p:cNvSpPr/>
          <p:nvPr/>
        </p:nvSpPr>
        <p:spPr>
          <a:xfrm>
            <a:off x="1837294" y="2497071"/>
            <a:ext cx="1008651" cy="2917410"/>
          </a:xfrm>
          <a:prstGeom prst="flowChartConnector">
            <a:avLst/>
          </a:prstGeom>
          <a:noFill/>
          <a:ln w="28575">
            <a:solidFill>
              <a:schemeClr val="accent2">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lowchart: Connector 17">
            <a:extLst>
              <a:ext uri="{FF2B5EF4-FFF2-40B4-BE49-F238E27FC236}">
                <a16:creationId xmlns:a16="http://schemas.microsoft.com/office/drawing/2014/main" id="{826F955B-032B-2E8B-9D9C-4C0F99D23D7D}"/>
              </a:ext>
            </a:extLst>
          </p:cNvPr>
          <p:cNvSpPr/>
          <p:nvPr/>
        </p:nvSpPr>
        <p:spPr>
          <a:xfrm>
            <a:off x="2791077" y="2649471"/>
            <a:ext cx="1008651" cy="2917410"/>
          </a:xfrm>
          <a:prstGeom prst="flowChartConnector">
            <a:avLst/>
          </a:prstGeom>
          <a:noFill/>
          <a:ln w="28575">
            <a:solidFill>
              <a:schemeClr val="accent5">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lowchart: Connector 18">
            <a:extLst>
              <a:ext uri="{FF2B5EF4-FFF2-40B4-BE49-F238E27FC236}">
                <a16:creationId xmlns:a16="http://schemas.microsoft.com/office/drawing/2014/main" id="{37E3733D-C7EA-8F7F-0955-F7407F4FDFA4}"/>
              </a:ext>
            </a:extLst>
          </p:cNvPr>
          <p:cNvSpPr/>
          <p:nvPr/>
        </p:nvSpPr>
        <p:spPr>
          <a:xfrm>
            <a:off x="3842484" y="2370357"/>
            <a:ext cx="1986392" cy="2917410"/>
          </a:xfrm>
          <a:prstGeom prst="flowChartConnector">
            <a:avLst/>
          </a:prstGeom>
          <a:noFill/>
          <a:ln w="28575">
            <a:solidFill>
              <a:schemeClr val="accent4">
                <a:lumMod val="60000"/>
                <a:lumOff val="4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27">
            <a:extLst>
              <a:ext uri="{FF2B5EF4-FFF2-40B4-BE49-F238E27FC236}">
                <a16:creationId xmlns:a16="http://schemas.microsoft.com/office/drawing/2014/main" id="{0C63C87A-A79D-3149-C23B-B3780DD83C31}"/>
              </a:ext>
            </a:extLst>
          </p:cNvPr>
          <p:cNvSpPr txBox="1">
            <a:spLocks/>
          </p:cNvSpPr>
          <p:nvPr/>
        </p:nvSpPr>
        <p:spPr>
          <a:xfrm>
            <a:off x="6159321" y="1406917"/>
            <a:ext cx="5372565" cy="467127"/>
          </a:xfrm>
          <a:prstGeom prst="rect">
            <a:avLst/>
          </a:prstGeom>
          <a:ln w="19050">
            <a:solidFill>
              <a:srgbClr val="7030A0"/>
            </a:solidFill>
          </a:ln>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Funnel Chart Depicting # of Customers</a:t>
            </a:r>
          </a:p>
        </p:txBody>
      </p:sp>
      <mc:AlternateContent xmlns:mc="http://schemas.openxmlformats.org/markup-compatibility/2006" xmlns:cx2="http://schemas.microsoft.com/office/drawing/2015/10/21/chartex">
        <mc:Choice Requires="cx2">
          <p:graphicFrame>
            <p:nvGraphicFramePr>
              <p:cNvPr id="22" name="Chart 21">
                <a:extLst>
                  <a:ext uri="{FF2B5EF4-FFF2-40B4-BE49-F238E27FC236}">
                    <a16:creationId xmlns:a16="http://schemas.microsoft.com/office/drawing/2014/main" id="{0C417A80-CE6E-4A99-EBF3-A80B13F993C9}"/>
                  </a:ext>
                </a:extLst>
              </p:cNvPr>
              <p:cNvGraphicFramePr/>
              <p:nvPr/>
            </p:nvGraphicFramePr>
            <p:xfrm>
              <a:off x="6159321" y="2012609"/>
              <a:ext cx="5372564" cy="3795089"/>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22" name="Chart 21">
                <a:extLst>
                  <a:ext uri="{FF2B5EF4-FFF2-40B4-BE49-F238E27FC236}">
                    <a16:creationId xmlns:a16="http://schemas.microsoft.com/office/drawing/2014/main" id="{0C417A80-CE6E-4A99-EBF3-A80B13F993C9}"/>
                  </a:ext>
                </a:extLst>
              </p:cNvPr>
              <p:cNvPicPr>
                <a:picLocks noGrp="1" noRot="1" noChangeAspect="1" noMove="1" noResize="1" noEditPoints="1" noAdjustHandles="1" noChangeArrowheads="1" noChangeShapeType="1"/>
              </p:cNvPicPr>
              <p:nvPr/>
            </p:nvPicPr>
            <p:blipFill>
              <a:blip r:embed="rId5"/>
              <a:stretch>
                <a:fillRect/>
              </a:stretch>
            </p:blipFill>
            <p:spPr>
              <a:xfrm>
                <a:off x="6159321" y="2012609"/>
                <a:ext cx="5372564" cy="3795089"/>
              </a:xfrm>
              <a:prstGeom prst="rect">
                <a:avLst/>
              </a:prstGeom>
            </p:spPr>
          </p:pic>
        </mc:Fallback>
      </mc:AlternateContent>
    </p:spTree>
    <p:extLst>
      <p:ext uri="{BB962C8B-B14F-4D97-AF65-F5344CB8AC3E}">
        <p14:creationId xmlns:p14="http://schemas.microsoft.com/office/powerpoint/2010/main" val="24078238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40EA0A-9B0B-AA83-DF27-868748ECE4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594558-76BC-E08F-1F24-70E383835243}"/>
              </a:ext>
            </a:extLst>
          </p:cNvPr>
          <p:cNvSpPr>
            <a:spLocks noGrp="1"/>
          </p:cNvSpPr>
          <p:nvPr>
            <p:ph type="title"/>
          </p:nvPr>
        </p:nvSpPr>
        <p:spPr>
          <a:xfrm>
            <a:off x="838200" y="365125"/>
            <a:ext cx="10515600" cy="730577"/>
          </a:xfrm>
        </p:spPr>
        <p:txBody>
          <a:bodyPr/>
          <a:lstStyle/>
          <a:p>
            <a:r>
              <a:rPr lang="en-US" dirty="0"/>
              <a:t>Works Cited</a:t>
            </a:r>
          </a:p>
        </p:txBody>
      </p:sp>
      <p:sp>
        <p:nvSpPr>
          <p:cNvPr id="12" name="Slide Number Placeholder 11">
            <a:extLst>
              <a:ext uri="{FF2B5EF4-FFF2-40B4-BE49-F238E27FC236}">
                <a16:creationId xmlns:a16="http://schemas.microsoft.com/office/drawing/2014/main" id="{E552C8BD-81EC-9268-ED7D-03768D95A111}"/>
              </a:ext>
            </a:extLst>
          </p:cNvPr>
          <p:cNvSpPr>
            <a:spLocks noGrp="1"/>
          </p:cNvSpPr>
          <p:nvPr>
            <p:ph type="sldNum" sz="quarter" idx="12"/>
          </p:nvPr>
        </p:nvSpPr>
        <p:spPr/>
        <p:txBody>
          <a:bodyPr/>
          <a:lstStyle/>
          <a:p>
            <a:fld id="{FE024F78-56A6-7740-B68D-8D4D026EDF3F}" type="slidenum">
              <a:rPr lang="en-US" smtClean="0"/>
              <a:pPr/>
              <a:t>18</a:t>
            </a:fld>
            <a:endParaRPr lang="en-US" dirty="0"/>
          </a:p>
        </p:txBody>
      </p:sp>
      <p:sp>
        <p:nvSpPr>
          <p:cNvPr id="10" name="Text Placeholder 9">
            <a:extLst>
              <a:ext uri="{FF2B5EF4-FFF2-40B4-BE49-F238E27FC236}">
                <a16:creationId xmlns:a16="http://schemas.microsoft.com/office/drawing/2014/main" id="{C849CA9B-4187-9B98-6AAB-9F9F510EE934}"/>
              </a:ext>
            </a:extLst>
          </p:cNvPr>
          <p:cNvSpPr>
            <a:spLocks noGrp="1"/>
          </p:cNvSpPr>
          <p:nvPr>
            <p:ph type="body" sz="quarter" idx="28"/>
          </p:nvPr>
        </p:nvSpPr>
        <p:spPr>
          <a:xfrm>
            <a:off x="736600" y="1275906"/>
            <a:ext cx="10515600" cy="4799742"/>
          </a:xfrm>
        </p:spPr>
        <p:txBody>
          <a:bodyPr/>
          <a:lstStyle/>
          <a:p>
            <a:pPr algn="l"/>
            <a:r>
              <a:rPr lang="en-US" dirty="0">
                <a:latin typeface="Arial Nova"/>
                <a:cs typeface="Biome"/>
              </a:rPr>
              <a:t>Berry, Sarah. “What Is a Good Conversion Rate? (And How Does Yours Compare?).” WebFX, 6 April 2023, https://www.webfx.com/blog/marketing/what-is-a-good-conversion-rate/. Accessed 3 December 2023. </a:t>
            </a:r>
          </a:p>
          <a:p>
            <a:pPr algn="l"/>
            <a:endParaRPr lang="en-US" dirty="0">
              <a:latin typeface="Arial Nova"/>
              <a:cs typeface="Biome"/>
            </a:endParaRPr>
          </a:p>
          <a:p>
            <a:pPr algn="l"/>
            <a:r>
              <a:rPr lang="en-US" dirty="0">
                <a:latin typeface="Arial Nova"/>
                <a:cs typeface="Biome"/>
              </a:rPr>
              <a:t>“Catalog Printing &amp; Mailing (How Much It Costs &amp; More).” Conquest Graphics, 3 May 2023, https://www.conquestgraphics.com/blog/conquest-graphics/2018/10/10/how-much-does-it-cost-to-print-catalogs. Accessed 15 December 2023.</a:t>
            </a:r>
            <a:endParaRPr lang="en-US" dirty="0"/>
          </a:p>
          <a:p>
            <a:pPr algn="l"/>
            <a:endParaRPr lang="en-US" dirty="0">
              <a:latin typeface="Arial Nova"/>
              <a:cs typeface="Biome"/>
            </a:endParaRPr>
          </a:p>
          <a:p>
            <a:pPr algn="l"/>
            <a:r>
              <a:rPr lang="en-US" dirty="0">
                <a:latin typeface="Arial Nova"/>
                <a:cs typeface="Biome"/>
              </a:rPr>
              <a:t>“How Much Does Email Marketing Cost? Pricing Guide 2024.” Email Vendor Selection, 10 December 2023, https://www.emailvendorselection.com/email-marketing-cost-pricing-guide/. Accessed 15 December 2023.</a:t>
            </a:r>
          </a:p>
          <a:p>
            <a:pPr algn="l"/>
            <a:endParaRPr lang="en-US" dirty="0">
              <a:latin typeface="Arial Nova"/>
              <a:cs typeface="Biome"/>
            </a:endParaRPr>
          </a:p>
          <a:p>
            <a:pPr algn="l"/>
            <a:r>
              <a:rPr lang="en-US" dirty="0">
                <a:latin typeface="Arial Nova"/>
                <a:cs typeface="Biome"/>
              </a:rPr>
              <a:t>“How Much It (Truly) Costs to Mail 1000 Flyers + How To Get Discounts.” Conquest Graphics, 8 December 2023, https://www.conquestgraphics.com/blog/conquest-graphics/2022/11/14/how-much-it-(truly)-costs-to-mail-1000-flyers-how-to-get-discounts. Accessed 15 December 2023.</a:t>
            </a:r>
          </a:p>
          <a:p>
            <a:pPr algn="l"/>
            <a:endParaRPr lang="en-US" dirty="0">
              <a:latin typeface="Arial Nova"/>
              <a:cs typeface="Biome"/>
            </a:endParaRPr>
          </a:p>
          <a:p>
            <a:pPr algn="l"/>
            <a:r>
              <a:rPr lang="en-US" dirty="0">
                <a:latin typeface="Arial Nova"/>
                <a:cs typeface="Biome"/>
              </a:rPr>
              <a:t>“Online Advertising Costs In 2021 | Top Draw.” Top Draw Inc., 26 March 2021, https://www.topdraw.com/insights/is-online-advertising-expensive/. Accessed 15 December 2023.</a:t>
            </a:r>
          </a:p>
        </p:txBody>
      </p:sp>
    </p:spTree>
    <p:extLst>
      <p:ext uri="{BB962C8B-B14F-4D97-AF65-F5344CB8AC3E}">
        <p14:creationId xmlns:p14="http://schemas.microsoft.com/office/powerpoint/2010/main" val="5556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Agenda</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pPr marL="342900" indent="-342900">
              <a:buFont typeface="Arial" panose="020B0604020202020204" pitchFamily="34" charset="0"/>
              <a:buChar char="•"/>
            </a:pPr>
            <a:r>
              <a:rPr lang="en-US" dirty="0"/>
              <a:t>Executive Summary</a:t>
            </a:r>
          </a:p>
          <a:p>
            <a:pPr marL="342900" indent="-342900">
              <a:buFont typeface="Arial" panose="020B0604020202020204" pitchFamily="34" charset="0"/>
              <a:buChar char="•"/>
            </a:pPr>
            <a:r>
              <a:rPr lang="en-US" dirty="0"/>
              <a:t>Problem Statement</a:t>
            </a:r>
          </a:p>
          <a:p>
            <a:pPr marL="342900" indent="-342900">
              <a:buFont typeface="Arial" panose="020B0604020202020204" pitchFamily="34" charset="0"/>
              <a:buChar char="•"/>
            </a:pPr>
            <a:r>
              <a:rPr lang="en-US" dirty="0"/>
              <a:t>Approach</a:t>
            </a:r>
          </a:p>
          <a:p>
            <a:pPr marL="342900" indent="-342900">
              <a:buFont typeface="Arial" panose="020B0604020202020204" pitchFamily="34" charset="0"/>
              <a:buChar char="•"/>
            </a:pPr>
            <a:r>
              <a:rPr lang="en-US" dirty="0"/>
              <a:t>Process Flow</a:t>
            </a:r>
          </a:p>
          <a:p>
            <a:pPr marL="342900" indent="-342900">
              <a:buFont typeface="Arial" panose="020B0604020202020204" pitchFamily="34" charset="0"/>
              <a:buChar char="•"/>
            </a:pPr>
            <a:r>
              <a:rPr lang="en-US" dirty="0"/>
              <a:t>Clustering Output</a:t>
            </a:r>
          </a:p>
          <a:p>
            <a:pPr marL="342900" indent="-342900">
              <a:buFont typeface="Arial" panose="020B0604020202020204" pitchFamily="34" charset="0"/>
              <a:buChar char="•"/>
            </a:pPr>
            <a:r>
              <a:rPr lang="en-US" dirty="0"/>
              <a:t>Recommendations</a:t>
            </a: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Scientific findings</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Executive Summary</a:t>
            </a:r>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986119" y="1854732"/>
            <a:ext cx="3465086" cy="467127"/>
          </a:xfrm>
          <a:ln w="19050">
            <a:solidFill>
              <a:srgbClr val="7030A0"/>
            </a:solidFill>
          </a:ln>
        </p:spPr>
        <p:txBody>
          <a:bodyPr anchor="ctr"/>
          <a:lstStyle/>
          <a:p>
            <a:r>
              <a:rPr lang="en-US" dirty="0"/>
              <a:t>Existing Trends</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a:xfrm>
            <a:off x="4451205" y="1854732"/>
            <a:ext cx="3289592" cy="467127"/>
          </a:xfrm>
          <a:ln w="19050">
            <a:solidFill>
              <a:srgbClr val="7030A0"/>
            </a:solidFill>
          </a:ln>
        </p:spPr>
        <p:txBody>
          <a:bodyPr anchor="ctr"/>
          <a:lstStyle/>
          <a:p>
            <a:r>
              <a:rPr lang="en-US" dirty="0"/>
              <a:t>Customer Profiles</a:t>
            </a:r>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a:xfrm>
            <a:off x="7740797" y="1854731"/>
            <a:ext cx="3433936" cy="467128"/>
          </a:xfrm>
          <a:ln w="19050">
            <a:solidFill>
              <a:srgbClr val="7030A0"/>
            </a:solidFill>
          </a:ln>
        </p:spPr>
        <p:txBody>
          <a:bodyPr anchor="ctr"/>
          <a:lstStyle/>
          <a:p>
            <a:r>
              <a:rPr lang="en-US" sz="1800" dirty="0">
                <a:cs typeface="Biome"/>
              </a:rPr>
              <a:t>Customer Segments for Future Marketing Activities</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dirty="0"/>
              <a:t>Scientific findings</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
        <p:nvSpPr>
          <p:cNvPr id="6" name="Text Placeholder 27">
            <a:extLst>
              <a:ext uri="{FF2B5EF4-FFF2-40B4-BE49-F238E27FC236}">
                <a16:creationId xmlns:a16="http://schemas.microsoft.com/office/drawing/2014/main" id="{F15719AE-99B7-4AE3-1051-E80FC6B4B4A9}"/>
              </a:ext>
            </a:extLst>
          </p:cNvPr>
          <p:cNvSpPr txBox="1">
            <a:spLocks/>
          </p:cNvSpPr>
          <p:nvPr/>
        </p:nvSpPr>
        <p:spPr>
          <a:xfrm>
            <a:off x="986119" y="2321859"/>
            <a:ext cx="3465086" cy="3092820"/>
          </a:xfrm>
          <a:prstGeom prst="rect">
            <a:avLst/>
          </a:prstGeom>
          <a:ln w="19050">
            <a:solidFill>
              <a:srgbClr val="0A2D9A"/>
            </a:solidFill>
          </a:ln>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600" dirty="0">
                <a:solidFill>
                  <a:schemeClr val="bg1"/>
                </a:solidFill>
                <a:latin typeface="+mn-lt"/>
              </a:rPr>
              <a:t>From 2013 to 2014, the following trends were identified:</a:t>
            </a:r>
          </a:p>
          <a:p>
            <a:pPr marL="1085850" lvl="1" indent="-285750"/>
            <a:r>
              <a:rPr lang="en-US" sz="1600" dirty="0"/>
              <a:t>Diminishing revenue (dipped by 61% from 2013 to 2014)</a:t>
            </a:r>
          </a:p>
          <a:p>
            <a:pPr marL="1085850" lvl="1" indent="-285750"/>
            <a:r>
              <a:rPr lang="en-US" sz="1600" dirty="0"/>
              <a:t>Dropping customer acquisition (dropped by 47% from 2013 to 2014)</a:t>
            </a:r>
          </a:p>
          <a:p>
            <a:pPr marL="1085850" lvl="1" indent="-285750"/>
            <a:r>
              <a:rPr lang="en-US" sz="1600" dirty="0">
                <a:solidFill>
                  <a:schemeClr val="bg1"/>
                </a:solidFill>
                <a:latin typeface="+mn-lt"/>
              </a:rPr>
              <a:t>Poor marketing campaign conversion rates</a:t>
            </a:r>
          </a:p>
        </p:txBody>
      </p:sp>
      <p:sp>
        <p:nvSpPr>
          <p:cNvPr id="7" name="Text Placeholder 27">
            <a:extLst>
              <a:ext uri="{FF2B5EF4-FFF2-40B4-BE49-F238E27FC236}">
                <a16:creationId xmlns:a16="http://schemas.microsoft.com/office/drawing/2014/main" id="{BA94DC91-163A-5A3A-AE1B-54A66F1097A3}"/>
              </a:ext>
            </a:extLst>
          </p:cNvPr>
          <p:cNvSpPr txBox="1">
            <a:spLocks/>
          </p:cNvSpPr>
          <p:nvPr/>
        </p:nvSpPr>
        <p:spPr>
          <a:xfrm>
            <a:off x="4451205" y="2321859"/>
            <a:ext cx="3289591" cy="3092820"/>
          </a:xfrm>
          <a:prstGeom prst="rect">
            <a:avLst/>
          </a:prstGeom>
          <a:ln w="19050">
            <a:solidFill>
              <a:srgbClr val="0A2D9A"/>
            </a:solidFill>
          </a:ln>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600" dirty="0">
                <a:solidFill>
                  <a:schemeClr val="bg1"/>
                </a:solidFill>
                <a:latin typeface="+mn-lt"/>
              </a:rPr>
              <a:t>Customer segmentation has been non-existent for this fine foods company</a:t>
            </a:r>
          </a:p>
          <a:p>
            <a:pPr marL="285750" indent="-285750" algn="l">
              <a:buFont typeface="Arial" panose="020B0604020202020204" pitchFamily="34" charset="0"/>
              <a:buChar char="•"/>
            </a:pPr>
            <a:r>
              <a:rPr lang="en-US" sz="1600" dirty="0">
                <a:solidFill>
                  <a:schemeClr val="bg1"/>
                </a:solidFill>
                <a:latin typeface="+mn-lt"/>
              </a:rPr>
              <a:t>Historically, the company has used  ATL marketing activities, including:</a:t>
            </a:r>
          </a:p>
          <a:p>
            <a:pPr marL="1085850" lvl="1" indent="-285750"/>
            <a:r>
              <a:rPr lang="en-US" sz="1600" dirty="0"/>
              <a:t>Mass emails</a:t>
            </a:r>
          </a:p>
          <a:p>
            <a:pPr marL="1085850" lvl="1" indent="-285750"/>
            <a:r>
              <a:rPr lang="en-US" sz="1600" dirty="0">
                <a:solidFill>
                  <a:schemeClr val="bg1"/>
                </a:solidFill>
                <a:latin typeface="+mn-lt"/>
              </a:rPr>
              <a:t>Outdoor advertising (billboards)</a:t>
            </a:r>
          </a:p>
          <a:p>
            <a:pPr marL="1085850" lvl="1" indent="-285750"/>
            <a:r>
              <a:rPr lang="en-US" sz="1600" dirty="0"/>
              <a:t>Mass printed fliers</a:t>
            </a:r>
            <a:endParaRPr lang="en-US" sz="1600" dirty="0">
              <a:solidFill>
                <a:schemeClr val="bg1"/>
              </a:solidFill>
              <a:latin typeface="+mn-lt"/>
            </a:endParaRPr>
          </a:p>
        </p:txBody>
      </p:sp>
      <p:sp>
        <p:nvSpPr>
          <p:cNvPr id="8" name="Text Placeholder 27">
            <a:extLst>
              <a:ext uri="{FF2B5EF4-FFF2-40B4-BE49-F238E27FC236}">
                <a16:creationId xmlns:a16="http://schemas.microsoft.com/office/drawing/2014/main" id="{124F87F9-70FF-0C51-D011-29EC661B66FA}"/>
              </a:ext>
            </a:extLst>
          </p:cNvPr>
          <p:cNvSpPr txBox="1">
            <a:spLocks/>
          </p:cNvSpPr>
          <p:nvPr/>
        </p:nvSpPr>
        <p:spPr>
          <a:xfrm>
            <a:off x="7740796" y="2321859"/>
            <a:ext cx="3433935" cy="3092820"/>
          </a:xfrm>
          <a:prstGeom prst="rect">
            <a:avLst/>
          </a:prstGeom>
          <a:ln w="19050">
            <a:solidFill>
              <a:srgbClr val="0A2D9A"/>
            </a:solidFill>
          </a:ln>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600" dirty="0">
                <a:solidFill>
                  <a:schemeClr val="bg1"/>
                </a:solidFill>
                <a:latin typeface="+mn-lt"/>
              </a:rPr>
              <a:t>An unsupervised machine learning algorithm was utilized to identify 5 major customer segments:</a:t>
            </a:r>
          </a:p>
          <a:p>
            <a:pPr marL="285750" indent="-285750" algn="l">
              <a:buFont typeface="Arial" panose="020B0604020202020204" pitchFamily="34" charset="0"/>
              <a:buChar char="•"/>
            </a:pPr>
            <a:r>
              <a:rPr lang="en-US" sz="1600" dirty="0">
                <a:solidFill>
                  <a:schemeClr val="bg1"/>
                </a:solidFill>
                <a:latin typeface="+mn-lt"/>
              </a:rPr>
              <a:t>1. Budget –Conscious Shoppers</a:t>
            </a:r>
          </a:p>
          <a:p>
            <a:pPr marL="285750" indent="-285750" algn="l">
              <a:buFont typeface="Arial" panose="020B0604020202020204" pitchFamily="34" charset="0"/>
              <a:buChar char="•"/>
            </a:pPr>
            <a:r>
              <a:rPr lang="en-US" sz="1600" dirty="0">
                <a:solidFill>
                  <a:schemeClr val="bg1"/>
                </a:solidFill>
                <a:latin typeface="+mn-lt"/>
              </a:rPr>
              <a:t>2. Wine Connoisseurs</a:t>
            </a:r>
          </a:p>
          <a:p>
            <a:pPr marL="285750" indent="-285750" algn="l">
              <a:buFont typeface="Arial" panose="020B0604020202020204" pitchFamily="34" charset="0"/>
              <a:buChar char="•"/>
            </a:pPr>
            <a:r>
              <a:rPr lang="en-US" sz="1600" dirty="0">
                <a:solidFill>
                  <a:schemeClr val="bg1"/>
                </a:solidFill>
                <a:latin typeface="+mn-lt"/>
              </a:rPr>
              <a:t>3. Cooking Enthusiasts</a:t>
            </a:r>
          </a:p>
          <a:p>
            <a:pPr marL="285750" indent="-285750" algn="l">
              <a:buFont typeface="Arial" panose="020B0604020202020204" pitchFamily="34" charset="0"/>
              <a:buChar char="•"/>
            </a:pPr>
            <a:r>
              <a:rPr lang="en-US" sz="1600" dirty="0">
                <a:solidFill>
                  <a:schemeClr val="bg1"/>
                </a:solidFill>
                <a:latin typeface="+mn-lt"/>
              </a:rPr>
              <a:t>4. Convenience Seekers</a:t>
            </a:r>
          </a:p>
          <a:p>
            <a:pPr marL="285750" indent="-285750" algn="l">
              <a:buFont typeface="Arial" panose="020B0604020202020204" pitchFamily="34" charset="0"/>
              <a:buChar char="•"/>
            </a:pPr>
            <a:r>
              <a:rPr lang="en-US" sz="1600" dirty="0">
                <a:solidFill>
                  <a:schemeClr val="bg1"/>
                </a:solidFill>
                <a:latin typeface="+mn-lt"/>
              </a:rPr>
              <a:t>5. Foodie Adventurers</a:t>
            </a:r>
          </a:p>
        </p:txBody>
      </p:sp>
    </p:spTree>
    <p:extLst>
      <p:ext uri="{BB962C8B-B14F-4D97-AF65-F5344CB8AC3E}">
        <p14:creationId xmlns:p14="http://schemas.microsoft.com/office/powerpoint/2010/main" val="3984182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a:xfrm>
            <a:off x="472611" y="123290"/>
            <a:ext cx="11246778" cy="467127"/>
          </a:xfrm>
        </p:spPr>
        <p:txBody>
          <a:bodyPr/>
          <a:lstStyle/>
          <a:p>
            <a:r>
              <a:rPr lang="en-US" dirty="0"/>
              <a:t>Problem Statement</a:t>
            </a:r>
          </a:p>
        </p:txBody>
      </p:sp>
      <p:sp>
        <p:nvSpPr>
          <p:cNvPr id="7" name="Footer Placeholder 6">
            <a:extLst>
              <a:ext uri="{FF2B5EF4-FFF2-40B4-BE49-F238E27FC236}">
                <a16:creationId xmlns:a16="http://schemas.microsoft.com/office/drawing/2014/main" id="{3F815E7E-2D0E-28B3-AD37-FA56078C38D0}"/>
              </a:ext>
            </a:extLst>
          </p:cNvPr>
          <p:cNvSpPr>
            <a:spLocks noGrp="1"/>
          </p:cNvSpPr>
          <p:nvPr>
            <p:ph type="ftr" sz="quarter" idx="11"/>
          </p:nvPr>
        </p:nvSpPr>
        <p:spPr/>
        <p:txBody>
          <a:bodyPr/>
          <a:lstStyle/>
          <a:p>
            <a:r>
              <a:rPr lang="en-US" dirty="0"/>
              <a:t>Scientific findings</a:t>
            </a: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
        <p:nvSpPr>
          <p:cNvPr id="5" name="Text Placeholder 27">
            <a:extLst>
              <a:ext uri="{FF2B5EF4-FFF2-40B4-BE49-F238E27FC236}">
                <a16:creationId xmlns:a16="http://schemas.microsoft.com/office/drawing/2014/main" id="{21D188B3-7596-46F4-AC11-9CF522657236}"/>
              </a:ext>
            </a:extLst>
          </p:cNvPr>
          <p:cNvSpPr txBox="1">
            <a:spLocks/>
          </p:cNvSpPr>
          <p:nvPr/>
        </p:nvSpPr>
        <p:spPr>
          <a:xfrm>
            <a:off x="472611" y="1310203"/>
            <a:ext cx="3978594" cy="467127"/>
          </a:xfrm>
          <a:prstGeom prst="rect">
            <a:avLst/>
          </a:prstGeom>
          <a:ln w="19050">
            <a:solidFill>
              <a:srgbClr val="7030A0"/>
            </a:solidFill>
          </a:ln>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Current State</a:t>
            </a:r>
          </a:p>
        </p:txBody>
      </p:sp>
      <p:sp>
        <p:nvSpPr>
          <p:cNvPr id="9" name="Text Placeholder 29">
            <a:extLst>
              <a:ext uri="{FF2B5EF4-FFF2-40B4-BE49-F238E27FC236}">
                <a16:creationId xmlns:a16="http://schemas.microsoft.com/office/drawing/2014/main" id="{96163D2F-FE18-4B9A-AB99-4671EAE64712}"/>
              </a:ext>
            </a:extLst>
          </p:cNvPr>
          <p:cNvSpPr txBox="1">
            <a:spLocks/>
          </p:cNvSpPr>
          <p:nvPr/>
        </p:nvSpPr>
        <p:spPr>
          <a:xfrm>
            <a:off x="4451205" y="1310203"/>
            <a:ext cx="3289592" cy="467127"/>
          </a:xfrm>
          <a:prstGeom prst="rect">
            <a:avLst/>
          </a:prstGeom>
          <a:ln w="19050">
            <a:solidFill>
              <a:srgbClr val="7030A0"/>
            </a:solidFill>
          </a:ln>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Gap</a:t>
            </a:r>
          </a:p>
        </p:txBody>
      </p:sp>
      <p:sp>
        <p:nvSpPr>
          <p:cNvPr id="10" name="Text Placeholder 31">
            <a:extLst>
              <a:ext uri="{FF2B5EF4-FFF2-40B4-BE49-F238E27FC236}">
                <a16:creationId xmlns:a16="http://schemas.microsoft.com/office/drawing/2014/main" id="{6755888E-AB58-05D8-AA53-A3E77BD68812}"/>
              </a:ext>
            </a:extLst>
          </p:cNvPr>
          <p:cNvSpPr txBox="1">
            <a:spLocks/>
          </p:cNvSpPr>
          <p:nvPr/>
        </p:nvSpPr>
        <p:spPr>
          <a:xfrm>
            <a:off x="7740797" y="1310202"/>
            <a:ext cx="3978592" cy="467128"/>
          </a:xfrm>
          <a:prstGeom prst="rect">
            <a:avLst/>
          </a:prstGeom>
          <a:ln w="19050">
            <a:solidFill>
              <a:srgbClr val="7030A0"/>
            </a:solidFill>
          </a:ln>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Future State</a:t>
            </a:r>
          </a:p>
        </p:txBody>
      </p:sp>
      <p:sp>
        <p:nvSpPr>
          <p:cNvPr id="11" name="Text Placeholder 27">
            <a:extLst>
              <a:ext uri="{FF2B5EF4-FFF2-40B4-BE49-F238E27FC236}">
                <a16:creationId xmlns:a16="http://schemas.microsoft.com/office/drawing/2014/main" id="{2769E25A-2FE6-3FD6-5F99-E4973A577891}"/>
              </a:ext>
            </a:extLst>
          </p:cNvPr>
          <p:cNvSpPr txBox="1">
            <a:spLocks/>
          </p:cNvSpPr>
          <p:nvPr/>
        </p:nvSpPr>
        <p:spPr>
          <a:xfrm>
            <a:off x="472611" y="1777329"/>
            <a:ext cx="3978594" cy="4373315"/>
          </a:xfrm>
          <a:prstGeom prst="rect">
            <a:avLst/>
          </a:prstGeom>
          <a:ln w="19050">
            <a:solidFill>
              <a:srgbClr val="0A2D9A"/>
            </a:solidFill>
          </a:ln>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400" dirty="0">
                <a:solidFill>
                  <a:schemeClr val="bg1"/>
                </a:solidFill>
                <a:latin typeface="+mn-lt"/>
                <a:cs typeface="Biome"/>
              </a:rPr>
              <a:t>Our fine foods market specializes in a variety of fresh meats, fruits, sweets, wines and gold products. In 2014, there were 2,240 registered customers who purchase items in store, online and via catalog.</a:t>
            </a:r>
          </a:p>
          <a:p>
            <a:pPr marL="285750" indent="-285750" algn="l">
              <a:buFont typeface="Arial" panose="020B0604020202020204" pitchFamily="34" charset="0"/>
              <a:buChar char="•"/>
            </a:pPr>
            <a:r>
              <a:rPr lang="en-US" sz="1400" dirty="0">
                <a:solidFill>
                  <a:schemeClr val="bg1"/>
                </a:solidFill>
                <a:latin typeface="+mn-lt"/>
                <a:cs typeface="Biome"/>
              </a:rPr>
              <a:t>Both revenue and customer acquisitions rose from 2012 to 2013 and dropped from 2013 to 2014</a:t>
            </a:r>
          </a:p>
          <a:p>
            <a:pPr marL="1085850" lvl="1" indent="-285750"/>
            <a:r>
              <a:rPr lang="en-US" sz="1400" dirty="0"/>
              <a:t>Revenue</a:t>
            </a:r>
            <a:r>
              <a:rPr lang="en-US" sz="1400" dirty="0">
                <a:latin typeface="+mn-lt"/>
              </a:rPr>
              <a:t> sunk from 2013 to 2014 by 61.8%, from $715,425 in 2013 to $273,294 in 2014.</a:t>
            </a:r>
          </a:p>
          <a:p>
            <a:pPr marL="1085850" lvl="1" indent="-285750"/>
            <a:r>
              <a:rPr lang="en-US" sz="1400" dirty="0"/>
              <a:t>Customer acquisition dipped from 1189 to 558 from 2013 to 2014, respectively</a:t>
            </a:r>
            <a:endParaRPr lang="en-US" sz="1400">
              <a:solidFill>
                <a:schemeClr val="bg1"/>
              </a:solidFill>
              <a:latin typeface="+mn-lt"/>
            </a:endParaRPr>
          </a:p>
          <a:p>
            <a:pPr marL="285750" indent="-285750" algn="l">
              <a:buFont typeface="Arial" panose="020B0604020202020204" pitchFamily="34" charset="0"/>
              <a:buChar char="•"/>
            </a:pPr>
            <a:r>
              <a:rPr lang="en-US" sz="1400" dirty="0">
                <a:solidFill>
                  <a:schemeClr val="bg1"/>
                </a:solidFill>
                <a:latin typeface="+mn-lt"/>
              </a:rPr>
              <a:t>Campaign conversion rates reveal conversions from the past 5 campaigns to be around 5.6%, which is less than the recommended 10%-11.45% that some marketing consultants recommend (Berry).</a:t>
            </a:r>
          </a:p>
        </p:txBody>
      </p:sp>
      <p:sp>
        <p:nvSpPr>
          <p:cNvPr id="12" name="Text Placeholder 27">
            <a:extLst>
              <a:ext uri="{FF2B5EF4-FFF2-40B4-BE49-F238E27FC236}">
                <a16:creationId xmlns:a16="http://schemas.microsoft.com/office/drawing/2014/main" id="{1E4F6A7D-7259-43D7-7BA4-9188DF988D87}"/>
              </a:ext>
            </a:extLst>
          </p:cNvPr>
          <p:cNvSpPr txBox="1">
            <a:spLocks/>
          </p:cNvSpPr>
          <p:nvPr/>
        </p:nvSpPr>
        <p:spPr>
          <a:xfrm>
            <a:off x="4451205" y="1777329"/>
            <a:ext cx="3289591" cy="4373315"/>
          </a:xfrm>
          <a:prstGeom prst="rect">
            <a:avLst/>
          </a:prstGeom>
          <a:ln w="19050">
            <a:solidFill>
              <a:srgbClr val="0A2D9A"/>
            </a:solidFill>
          </a:ln>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400" dirty="0">
                <a:solidFill>
                  <a:schemeClr val="bg1"/>
                </a:solidFill>
                <a:latin typeface="+mn-lt"/>
              </a:rPr>
              <a:t>Customer segmentation has been non-existent for the company, but with the advent of machine learning and personalized marketing strategies currently employed by competitors, it has become necessary to utilize the same technology to stay afloat in today’s competitive marketplace. </a:t>
            </a:r>
          </a:p>
        </p:txBody>
      </p:sp>
      <p:sp>
        <p:nvSpPr>
          <p:cNvPr id="13" name="Text Placeholder 27">
            <a:extLst>
              <a:ext uri="{FF2B5EF4-FFF2-40B4-BE49-F238E27FC236}">
                <a16:creationId xmlns:a16="http://schemas.microsoft.com/office/drawing/2014/main" id="{92D3D43E-EB09-550A-7605-CF2CAD204BC2}"/>
              </a:ext>
            </a:extLst>
          </p:cNvPr>
          <p:cNvSpPr txBox="1">
            <a:spLocks/>
          </p:cNvSpPr>
          <p:nvPr/>
        </p:nvSpPr>
        <p:spPr>
          <a:xfrm>
            <a:off x="7740796" y="1777329"/>
            <a:ext cx="3978593" cy="4373315"/>
          </a:xfrm>
          <a:prstGeom prst="rect">
            <a:avLst/>
          </a:prstGeom>
          <a:ln w="19050">
            <a:solidFill>
              <a:srgbClr val="0A2D9A"/>
            </a:solidFill>
          </a:ln>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400" dirty="0">
                <a:solidFill>
                  <a:schemeClr val="bg1"/>
                </a:solidFill>
                <a:latin typeface="+mn-lt"/>
              </a:rPr>
              <a:t>Customer segmentation and personalized marketing have been reported to grow revenue by 6-7 times. We will use customer segmentation and personalized marketing to achieve our goals for the next fiscal year, which are:</a:t>
            </a:r>
          </a:p>
          <a:p>
            <a:pPr marL="1085850" lvl="1" indent="-285750"/>
            <a:r>
              <a:rPr lang="en-US" sz="1400" dirty="0"/>
              <a:t>Increase customer campaign conversions by 5%-7%</a:t>
            </a:r>
          </a:p>
          <a:p>
            <a:pPr marL="1085850" lvl="1" indent="-285750"/>
            <a:r>
              <a:rPr lang="en-US" sz="1400" dirty="0">
                <a:solidFill>
                  <a:schemeClr val="bg1"/>
                </a:solidFill>
                <a:latin typeface="+mn-lt"/>
              </a:rPr>
              <a:t>Increase customer retention by 5%</a:t>
            </a:r>
          </a:p>
          <a:p>
            <a:pPr marL="1085850" lvl="1" indent="-285750"/>
            <a:r>
              <a:rPr lang="en-US" sz="1400" dirty="0"/>
              <a:t>Increase revenue by 10%-15% </a:t>
            </a:r>
            <a:endParaRPr lang="en-US" sz="1400" dirty="0">
              <a:solidFill>
                <a:schemeClr val="bg1"/>
              </a:solidFill>
              <a:latin typeface="+mn-lt"/>
            </a:endParaRPr>
          </a:p>
        </p:txBody>
      </p:sp>
      <p:sp>
        <p:nvSpPr>
          <p:cNvPr id="14" name="TextBox 13">
            <a:extLst>
              <a:ext uri="{FF2B5EF4-FFF2-40B4-BE49-F238E27FC236}">
                <a16:creationId xmlns:a16="http://schemas.microsoft.com/office/drawing/2014/main" id="{75C351CF-93DB-68EC-2E73-F69934754F2F}"/>
              </a:ext>
            </a:extLst>
          </p:cNvPr>
          <p:cNvSpPr txBox="1"/>
          <p:nvPr/>
        </p:nvSpPr>
        <p:spPr>
          <a:xfrm>
            <a:off x="472611" y="590417"/>
            <a:ext cx="11246778" cy="646331"/>
          </a:xfrm>
          <a:prstGeom prst="rect">
            <a:avLst/>
          </a:prstGeom>
          <a:noFill/>
        </p:spPr>
        <p:txBody>
          <a:bodyPr wrap="square" rtlCol="0">
            <a:spAutoFit/>
          </a:bodyPr>
          <a:lstStyle/>
          <a:p>
            <a:pPr algn="ctr"/>
            <a:r>
              <a:rPr lang="en-US" dirty="0">
                <a:solidFill>
                  <a:schemeClr val="bg1"/>
                </a:solidFill>
              </a:rPr>
              <a:t>Our fine foods market aims to improve customer acquisition, retention, and revenue for the next fiscal year by employing customer segmentation and personalized marketing campaigns for existing customers.</a:t>
            </a:r>
          </a:p>
        </p:txBody>
      </p:sp>
    </p:spTree>
    <p:extLst>
      <p:ext uri="{BB962C8B-B14F-4D97-AF65-F5344CB8AC3E}">
        <p14:creationId xmlns:p14="http://schemas.microsoft.com/office/powerpoint/2010/main" val="1250634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99A48-AF8C-3538-CC7B-DC7F509AD7BA}"/>
              </a:ext>
            </a:extLst>
          </p:cNvPr>
          <p:cNvSpPr>
            <a:spLocks noGrp="1"/>
          </p:cNvSpPr>
          <p:nvPr>
            <p:ph type="title"/>
          </p:nvPr>
        </p:nvSpPr>
        <p:spPr>
          <a:xfrm>
            <a:off x="815975" y="58006"/>
            <a:ext cx="10515600" cy="395163"/>
          </a:xfrm>
        </p:spPr>
        <p:txBody>
          <a:bodyPr/>
          <a:lstStyle/>
          <a:p>
            <a:r>
              <a:rPr lang="en-US" dirty="0"/>
              <a:t>Process Flow</a:t>
            </a:r>
          </a:p>
        </p:txBody>
      </p:sp>
      <p:sp>
        <p:nvSpPr>
          <p:cNvPr id="11" name="Footer Placeholder 10">
            <a:extLst>
              <a:ext uri="{FF2B5EF4-FFF2-40B4-BE49-F238E27FC236}">
                <a16:creationId xmlns:a16="http://schemas.microsoft.com/office/drawing/2014/main" id="{4A727348-E2D5-31F9-9079-A67B2E0BCFE8}"/>
              </a:ext>
            </a:extLst>
          </p:cNvPr>
          <p:cNvSpPr>
            <a:spLocks noGrp="1"/>
          </p:cNvSpPr>
          <p:nvPr>
            <p:ph type="ftr" sz="quarter" idx="11"/>
          </p:nvPr>
        </p:nvSpPr>
        <p:spPr/>
        <p:txBody>
          <a:bodyPr/>
          <a:lstStyle/>
          <a:p>
            <a:r>
              <a:rPr lang="en-US" dirty="0"/>
              <a:t>Scientific findings</a:t>
            </a:r>
          </a:p>
        </p:txBody>
      </p:sp>
      <p:sp>
        <p:nvSpPr>
          <p:cNvPr id="12" name="Slide Number Placeholder 11">
            <a:extLst>
              <a:ext uri="{FF2B5EF4-FFF2-40B4-BE49-F238E27FC236}">
                <a16:creationId xmlns:a16="http://schemas.microsoft.com/office/drawing/2014/main" id="{761D5C1B-39FE-2949-16D4-283AB532DBE1}"/>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
        <p:nvSpPr>
          <p:cNvPr id="4" name="TextBox 3">
            <a:extLst>
              <a:ext uri="{FF2B5EF4-FFF2-40B4-BE49-F238E27FC236}">
                <a16:creationId xmlns:a16="http://schemas.microsoft.com/office/drawing/2014/main" id="{59348F04-9057-D305-0D06-AB2E286D856F}"/>
              </a:ext>
            </a:extLst>
          </p:cNvPr>
          <p:cNvSpPr txBox="1"/>
          <p:nvPr/>
        </p:nvSpPr>
        <p:spPr>
          <a:xfrm>
            <a:off x="472611" y="559130"/>
            <a:ext cx="11246778" cy="369332"/>
          </a:xfrm>
          <a:prstGeom prst="rect">
            <a:avLst/>
          </a:prstGeom>
          <a:noFill/>
        </p:spPr>
        <p:txBody>
          <a:bodyPr wrap="square" rtlCol="0">
            <a:spAutoFit/>
          </a:bodyPr>
          <a:lstStyle/>
          <a:p>
            <a:pPr algn="ctr"/>
            <a:r>
              <a:rPr lang="en-US" dirty="0">
                <a:solidFill>
                  <a:schemeClr val="bg1"/>
                </a:solidFill>
              </a:rPr>
              <a:t>The data science team utilized a five-step process to identify customer segments for the fine foods market.</a:t>
            </a:r>
          </a:p>
        </p:txBody>
      </p:sp>
      <p:graphicFrame>
        <p:nvGraphicFramePr>
          <p:cNvPr id="5" name="Diagram 4">
            <a:extLst>
              <a:ext uri="{FF2B5EF4-FFF2-40B4-BE49-F238E27FC236}">
                <a16:creationId xmlns:a16="http://schemas.microsoft.com/office/drawing/2014/main" id="{A3954CB4-64DC-A363-52B1-991BD9FC5C60}"/>
              </a:ext>
            </a:extLst>
          </p:cNvPr>
          <p:cNvGraphicFramePr/>
          <p:nvPr>
            <p:extLst>
              <p:ext uri="{D42A27DB-BD31-4B8C-83A1-F6EECF244321}">
                <p14:modId xmlns:p14="http://schemas.microsoft.com/office/powerpoint/2010/main" val="544601112"/>
              </p:ext>
            </p:extLst>
          </p:nvPr>
        </p:nvGraphicFramePr>
        <p:xfrm>
          <a:off x="1604479" y="1079242"/>
          <a:ext cx="8599508" cy="32170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6" name="Diagram 25">
            <a:extLst>
              <a:ext uri="{FF2B5EF4-FFF2-40B4-BE49-F238E27FC236}">
                <a16:creationId xmlns:a16="http://schemas.microsoft.com/office/drawing/2014/main" id="{D5369CD9-A449-9912-63F2-1811BD421204}"/>
              </a:ext>
            </a:extLst>
          </p:cNvPr>
          <p:cNvGraphicFramePr/>
          <p:nvPr>
            <p:extLst>
              <p:ext uri="{D42A27DB-BD31-4B8C-83A1-F6EECF244321}">
                <p14:modId xmlns:p14="http://schemas.microsoft.com/office/powerpoint/2010/main" val="2789548044"/>
              </p:ext>
            </p:extLst>
          </p:nvPr>
        </p:nvGraphicFramePr>
        <p:xfrm>
          <a:off x="1592494" y="3091266"/>
          <a:ext cx="8599508" cy="321706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999271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57C4-CC71-1F01-828C-BC1B630951E6}"/>
              </a:ext>
            </a:extLst>
          </p:cNvPr>
          <p:cNvSpPr>
            <a:spLocks noGrp="1"/>
          </p:cNvSpPr>
          <p:nvPr>
            <p:ph type="title"/>
          </p:nvPr>
        </p:nvSpPr>
        <p:spPr>
          <a:xfrm>
            <a:off x="838200" y="0"/>
            <a:ext cx="10515600" cy="539001"/>
          </a:xfrm>
        </p:spPr>
        <p:txBody>
          <a:bodyPr/>
          <a:lstStyle/>
          <a:p>
            <a:r>
              <a:rPr lang="en-US" dirty="0"/>
              <a:t>Cluster Output</a:t>
            </a:r>
          </a:p>
        </p:txBody>
      </p:sp>
      <p:graphicFrame>
        <p:nvGraphicFramePr>
          <p:cNvPr id="7" name="Table 7">
            <a:extLst>
              <a:ext uri="{FF2B5EF4-FFF2-40B4-BE49-F238E27FC236}">
                <a16:creationId xmlns:a16="http://schemas.microsoft.com/office/drawing/2014/main" id="{DE54752B-AA4A-2858-E49D-001BBB4BE89E}"/>
              </a:ext>
            </a:extLst>
          </p:cNvPr>
          <p:cNvGraphicFramePr>
            <a:graphicFrameLocks noGrp="1"/>
          </p:cNvGraphicFramePr>
          <p:nvPr>
            <p:ph sz="quarter" idx="29"/>
            <p:extLst>
              <p:ext uri="{D42A27DB-BD31-4B8C-83A1-F6EECF244321}">
                <p14:modId xmlns:p14="http://schemas.microsoft.com/office/powerpoint/2010/main" val="2408967370"/>
              </p:ext>
            </p:extLst>
          </p:nvPr>
        </p:nvGraphicFramePr>
        <p:xfrm>
          <a:off x="599611" y="1265097"/>
          <a:ext cx="11016436" cy="5463366"/>
        </p:xfrm>
        <a:graphic>
          <a:graphicData uri="http://schemas.openxmlformats.org/drawingml/2006/table">
            <a:tbl>
              <a:tblPr firstRow="1" bandRow="1">
                <a:tableStyleId>{775DCB02-9BB8-47FD-8907-85C794F793BA}</a:tableStyleId>
              </a:tblPr>
              <a:tblGrid>
                <a:gridCol w="2423394">
                  <a:extLst>
                    <a:ext uri="{9D8B030D-6E8A-4147-A177-3AD203B41FA5}">
                      <a16:colId xmlns:a16="http://schemas.microsoft.com/office/drawing/2014/main" val="1886700380"/>
                    </a:ext>
                  </a:extLst>
                </a:gridCol>
                <a:gridCol w="3977792">
                  <a:extLst>
                    <a:ext uri="{9D8B030D-6E8A-4147-A177-3AD203B41FA5}">
                      <a16:colId xmlns:a16="http://schemas.microsoft.com/office/drawing/2014/main" val="132993793"/>
                    </a:ext>
                  </a:extLst>
                </a:gridCol>
                <a:gridCol w="2220521">
                  <a:extLst>
                    <a:ext uri="{9D8B030D-6E8A-4147-A177-3AD203B41FA5}">
                      <a16:colId xmlns:a16="http://schemas.microsoft.com/office/drawing/2014/main" val="2128361580"/>
                    </a:ext>
                  </a:extLst>
                </a:gridCol>
                <a:gridCol w="2394729">
                  <a:extLst>
                    <a:ext uri="{9D8B030D-6E8A-4147-A177-3AD203B41FA5}">
                      <a16:colId xmlns:a16="http://schemas.microsoft.com/office/drawing/2014/main" val="2408715191"/>
                    </a:ext>
                  </a:extLst>
                </a:gridCol>
              </a:tblGrid>
              <a:tr h="472611">
                <a:tc>
                  <a:txBody>
                    <a:bodyPr/>
                    <a:lstStyle/>
                    <a:p>
                      <a:pPr algn="ctr"/>
                      <a:r>
                        <a:rPr lang="en-US" sz="1600" dirty="0"/>
                        <a:t>Clustering Algorithm</a:t>
                      </a:r>
                      <a:endParaRPr lang="en-US" sz="1600" dirty="0">
                        <a:latin typeface="Arial Nova" panose="020B050402020202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Definition</a:t>
                      </a:r>
                      <a:endParaRPr lang="en-US" sz="1600" dirty="0">
                        <a:latin typeface="Arial Nova" panose="020B0504020202020204" pitchFamily="34" charset="0"/>
                        <a:cs typeface="Biome" panose="020B05030302040208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Number of Segments</a:t>
                      </a:r>
                      <a:endParaRPr lang="en-US" sz="1600" dirty="0">
                        <a:latin typeface="Arial Nova" panose="020B0504020202020204" pitchFamily="34" charset="0"/>
                        <a:cs typeface="Biome" panose="020B05030302040208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Silhouette Score</a:t>
                      </a:r>
                      <a:endParaRPr lang="en-US" sz="1600" dirty="0">
                        <a:latin typeface="Arial Nova" panose="020B0504020202020204" pitchFamily="34" charset="0"/>
                        <a:cs typeface="Biome" panose="020B0503030204020804" pitchFamily="34" charset="0"/>
                      </a:endParaRPr>
                    </a:p>
                  </a:txBody>
                  <a:tcPr anchor="ctr"/>
                </a:tc>
                <a:extLst>
                  <a:ext uri="{0D108BD9-81ED-4DB2-BD59-A6C34878D82A}">
                    <a16:rowId xmlns:a16="http://schemas.microsoft.com/office/drawing/2014/main" val="532076292"/>
                  </a:ext>
                </a:extLst>
              </a:tr>
              <a:tr h="104623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i="0" u="none" strike="noStrike" noProof="1">
                          <a:solidFill>
                            <a:schemeClr val="bg1"/>
                          </a:solidFill>
                          <a:effectLst/>
                          <a:latin typeface="Arial Nova"/>
                          <a:cs typeface="Biome"/>
                        </a:rPr>
                        <a:t>K-Means</a:t>
                      </a:r>
                    </a:p>
                  </a:txBody>
                  <a:tcPr anchor="ctr"/>
                </a:tc>
                <a:tc>
                  <a:txBody>
                    <a:bodyPr/>
                    <a:lstStyle/>
                    <a:p>
                      <a:pPr algn="ctr"/>
                      <a:r>
                        <a:rPr lang="en-US" sz="1400" dirty="0">
                          <a:solidFill>
                            <a:schemeClr val="bg1"/>
                          </a:solidFill>
                          <a:latin typeface="Arial Nova" panose="020B0504020202020204" pitchFamily="34" charset="0"/>
                        </a:rPr>
                        <a:t>A clustering method that aims to group a dataset into a selected number of clusters, where each data point belongs to a different group with the nearest mean.</a:t>
                      </a:r>
                    </a:p>
                  </a:txBody>
                  <a:tcPr anchor="ctr"/>
                </a:tc>
                <a:tc>
                  <a:txBody>
                    <a:bodyPr/>
                    <a:lstStyle/>
                    <a:p>
                      <a:pPr algn="ctr"/>
                      <a:r>
                        <a:rPr lang="en-US" sz="1600" dirty="0">
                          <a:solidFill>
                            <a:schemeClr val="bg1"/>
                          </a:solidFill>
                          <a:latin typeface="Arial Nova" panose="020B0504020202020204" pitchFamily="34" charset="0"/>
                        </a:rPr>
                        <a:t>5</a:t>
                      </a:r>
                    </a:p>
                  </a:txBody>
                  <a:tcPr anchor="ctr"/>
                </a:tc>
                <a:tc>
                  <a:txBody>
                    <a:bodyPr/>
                    <a:lstStyle/>
                    <a:p>
                      <a:pPr algn="ctr"/>
                      <a:r>
                        <a:rPr lang="en-US" sz="1600" dirty="0">
                          <a:solidFill>
                            <a:schemeClr val="bg1"/>
                          </a:solidFill>
                          <a:latin typeface="Arial Nova" panose="020B0504020202020204" pitchFamily="34" charset="0"/>
                        </a:rPr>
                        <a:t>0.328</a:t>
                      </a:r>
                    </a:p>
                  </a:txBody>
                  <a:tcPr anchor="ctr"/>
                </a:tc>
                <a:extLst>
                  <a:ext uri="{0D108BD9-81ED-4DB2-BD59-A6C34878D82A}">
                    <a16:rowId xmlns:a16="http://schemas.microsoft.com/office/drawing/2014/main" val="3739874031"/>
                  </a:ext>
                </a:extLst>
              </a:tr>
              <a:tr h="11018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chemeClr val="bg1"/>
                          </a:solidFill>
                          <a:effectLst/>
                        </a:rPr>
                        <a:t>K-Medoids</a:t>
                      </a:r>
                      <a:endParaRPr lang="en-ZA" sz="1600" b="1" i="0" u="none" strike="noStrike" noProof="1">
                        <a:solidFill>
                          <a:schemeClr val="bg1"/>
                        </a:solidFill>
                        <a:effectLst/>
                        <a:latin typeface="Arial Nova" panose="020B0504020202020204" pitchFamily="34" charset="0"/>
                        <a:cs typeface="Biome" panose="020B0503030204020804" pitchFamily="34" charset="0"/>
                      </a:endParaRPr>
                    </a:p>
                  </a:txBody>
                  <a:tcPr anchor="ctr"/>
                </a:tc>
                <a:tc>
                  <a:txBody>
                    <a:bodyPr/>
                    <a:lstStyle/>
                    <a:p>
                      <a:pPr algn="ctr"/>
                      <a:r>
                        <a:rPr lang="en-US" sz="1400" dirty="0">
                          <a:solidFill>
                            <a:schemeClr val="bg1"/>
                          </a:solidFill>
                        </a:rPr>
                        <a:t>A variation of K-Means that uses the most centrally located data points (“medoids”) instead of the means for cluster representation. It is less sensitive to outliers than K-Means.</a:t>
                      </a:r>
                      <a:endParaRPr lang="en-US" sz="1400" dirty="0">
                        <a:solidFill>
                          <a:schemeClr val="bg1"/>
                        </a:solidFill>
                        <a:latin typeface="Arial Nova" panose="020B0504020202020204" pitchFamily="34" charset="0"/>
                      </a:endParaRPr>
                    </a:p>
                  </a:txBody>
                  <a:tcPr anchor="ctr"/>
                </a:tc>
                <a:tc>
                  <a:txBody>
                    <a:bodyPr/>
                    <a:lstStyle/>
                    <a:p>
                      <a:pPr algn="ctr"/>
                      <a:r>
                        <a:rPr lang="en-US" sz="1600" dirty="0">
                          <a:solidFill>
                            <a:schemeClr val="bg1"/>
                          </a:solidFill>
                          <a:latin typeface="Arial Nova" panose="020B0504020202020204" pitchFamily="34" charset="0"/>
                        </a:rPr>
                        <a:t>5</a:t>
                      </a:r>
                    </a:p>
                  </a:txBody>
                  <a:tcPr anchor="ctr"/>
                </a:tc>
                <a:tc>
                  <a:txBody>
                    <a:bodyPr/>
                    <a:lstStyle/>
                    <a:p>
                      <a:pPr algn="ctr"/>
                      <a:r>
                        <a:rPr lang="en-US" sz="1600" dirty="0">
                          <a:solidFill>
                            <a:schemeClr val="bg1"/>
                          </a:solidFill>
                          <a:latin typeface="Arial Nova" panose="020B0504020202020204" pitchFamily="34" charset="0"/>
                        </a:rPr>
                        <a:t>0.339</a:t>
                      </a:r>
                    </a:p>
                  </a:txBody>
                  <a:tcPr anchor="ctr"/>
                </a:tc>
                <a:extLst>
                  <a:ext uri="{0D108BD9-81ED-4DB2-BD59-A6C34878D82A}">
                    <a16:rowId xmlns:a16="http://schemas.microsoft.com/office/drawing/2014/main" val="2598480482"/>
                  </a:ext>
                </a:extLst>
              </a:tr>
              <a:tr h="83097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chemeClr val="bg1"/>
                          </a:solidFill>
                          <a:effectLst/>
                          <a:latin typeface="Arial Nova"/>
                          <a:cs typeface="Biome"/>
                        </a:rPr>
                        <a:t>Hierarchical Clustering</a:t>
                      </a:r>
                    </a:p>
                  </a:txBody>
                  <a:tcPr anchor="ctr"/>
                </a:tc>
                <a:tc>
                  <a:txBody>
                    <a:bodyPr/>
                    <a:lstStyle/>
                    <a:p>
                      <a:pPr algn="ctr"/>
                      <a:r>
                        <a:rPr lang="en-US" sz="1400" dirty="0">
                          <a:solidFill>
                            <a:schemeClr val="bg1"/>
                          </a:solidFill>
                          <a:latin typeface="Arial Nova" panose="020B0504020202020204" pitchFamily="34" charset="0"/>
                        </a:rPr>
                        <a:t>Agglomerative clustering method that creates a hierarchy of clusters by using a dendrogram to iteratively merge or divide clusters until a hierarchy is formed.</a:t>
                      </a:r>
                    </a:p>
                  </a:txBody>
                  <a:tcPr anchor="ctr"/>
                </a:tc>
                <a:tc>
                  <a:txBody>
                    <a:bodyPr/>
                    <a:lstStyle/>
                    <a:p>
                      <a:pPr algn="ctr"/>
                      <a:r>
                        <a:rPr lang="en-US" sz="1600" dirty="0">
                          <a:solidFill>
                            <a:schemeClr val="bg1"/>
                          </a:solidFill>
                          <a:latin typeface="Arial Nova" panose="020B0504020202020204" pitchFamily="34" charset="0"/>
                        </a:rPr>
                        <a:t>5</a:t>
                      </a:r>
                    </a:p>
                  </a:txBody>
                  <a:tcPr anchor="ctr"/>
                </a:tc>
                <a:tc>
                  <a:txBody>
                    <a:bodyPr/>
                    <a:lstStyle/>
                    <a:p>
                      <a:pPr algn="ctr"/>
                      <a:r>
                        <a:rPr lang="en-US" sz="1600" dirty="0">
                          <a:solidFill>
                            <a:schemeClr val="bg1"/>
                          </a:solidFill>
                          <a:latin typeface="Arial Nova" panose="020B0504020202020204" pitchFamily="34" charset="0"/>
                        </a:rPr>
                        <a:t>0.312</a:t>
                      </a:r>
                    </a:p>
                  </a:txBody>
                  <a:tcPr anchor="ctr"/>
                </a:tc>
                <a:extLst>
                  <a:ext uri="{0D108BD9-81ED-4DB2-BD59-A6C34878D82A}">
                    <a16:rowId xmlns:a16="http://schemas.microsoft.com/office/drawing/2014/main" val="3206178466"/>
                  </a:ext>
                </a:extLst>
              </a:tr>
              <a:tr h="830977">
                <a:tc>
                  <a:txBody>
                    <a:bodyPr/>
                    <a:lstStyle/>
                    <a:p>
                      <a:pPr marL="0" marR="0" lvl="0" indent="0" algn="l" rtl="0" eaLnBrk="1" fontAlgn="auto" latinLnBrk="0" hangingPunct="1">
                        <a:lnSpc>
                          <a:spcPct val="100000"/>
                        </a:lnSpc>
                        <a:spcBef>
                          <a:spcPts val="0"/>
                        </a:spcBef>
                        <a:spcAft>
                          <a:spcPts val="0"/>
                        </a:spcAft>
                        <a:buClrTx/>
                        <a:buSzTx/>
                        <a:buFontTx/>
                        <a:buNone/>
                      </a:pPr>
                      <a:r>
                        <a:rPr lang="en-ZA" sz="1600" b="1" u="none" strike="noStrike" noProof="1">
                          <a:solidFill>
                            <a:schemeClr val="bg1"/>
                          </a:solidFill>
                          <a:effectLst/>
                        </a:rPr>
                        <a:t>Density Based Spatial Clustering of Applications wiht Noise (DBSCAN)</a:t>
                      </a:r>
                      <a:endParaRPr lang="en-ZA" sz="1600" b="1" i="0" u="none" strike="noStrike" noProof="1">
                        <a:solidFill>
                          <a:schemeClr val="bg1"/>
                        </a:solidFill>
                        <a:effectLst/>
                        <a:latin typeface="Arial Nova" panose="020B0504020202020204" pitchFamily="34" charset="0"/>
                        <a:cs typeface="Biome" panose="020B0503030204020804" pitchFamily="34" charset="0"/>
                      </a:endParaRPr>
                    </a:p>
                  </a:txBody>
                  <a:tcPr anchor="ctr"/>
                </a:tc>
                <a:tc>
                  <a:txBody>
                    <a:bodyPr/>
                    <a:lstStyle/>
                    <a:p>
                      <a:pPr algn="ctr"/>
                      <a:r>
                        <a:rPr lang="en-US" sz="1400" dirty="0">
                          <a:solidFill>
                            <a:schemeClr val="bg1"/>
                          </a:solidFill>
                        </a:rPr>
                        <a:t>Clustering method that groups together data points that are close to each other and have a sufficient number of nearby neighbors. Excellent for data with arbitrary shapes and lots of noise.</a:t>
                      </a:r>
                      <a:endParaRPr lang="en-US" sz="1400" dirty="0">
                        <a:solidFill>
                          <a:schemeClr val="bg1"/>
                        </a:solidFill>
                        <a:latin typeface="Arial Nova" panose="020B0504020202020204" pitchFamily="34" charset="0"/>
                      </a:endParaRPr>
                    </a:p>
                  </a:txBody>
                  <a:tcPr anchor="ctr"/>
                </a:tc>
                <a:tc>
                  <a:txBody>
                    <a:bodyPr/>
                    <a:lstStyle/>
                    <a:p>
                      <a:pPr algn="ctr"/>
                      <a:r>
                        <a:rPr lang="en-US" sz="1600" dirty="0">
                          <a:solidFill>
                            <a:schemeClr val="bg1"/>
                          </a:solidFill>
                          <a:latin typeface="Arial Nova" panose="020B0504020202020204" pitchFamily="34" charset="0"/>
                        </a:rPr>
                        <a:t>5</a:t>
                      </a:r>
                    </a:p>
                  </a:txBody>
                  <a:tcPr anchor="ctr"/>
                </a:tc>
                <a:tc>
                  <a:txBody>
                    <a:bodyPr/>
                    <a:lstStyle/>
                    <a:p>
                      <a:pPr algn="ctr"/>
                      <a:r>
                        <a:rPr lang="en-US" sz="1600" dirty="0">
                          <a:solidFill>
                            <a:schemeClr val="bg1"/>
                          </a:solidFill>
                          <a:latin typeface="Arial Nova" panose="020B0504020202020204" pitchFamily="34" charset="0"/>
                        </a:rPr>
                        <a:t>0.177</a:t>
                      </a:r>
                    </a:p>
                  </a:txBody>
                  <a:tcPr anchor="ctr"/>
                </a:tc>
                <a:extLst>
                  <a:ext uri="{0D108BD9-81ED-4DB2-BD59-A6C34878D82A}">
                    <a16:rowId xmlns:a16="http://schemas.microsoft.com/office/drawing/2014/main" val="2985697070"/>
                  </a:ext>
                </a:extLst>
              </a:tr>
              <a:tr h="83097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i="0" u="none" strike="noStrike" noProof="1">
                          <a:solidFill>
                            <a:schemeClr val="bg1"/>
                          </a:solidFill>
                          <a:effectLst/>
                          <a:latin typeface="Arial Nova"/>
                          <a:cs typeface="Biome"/>
                        </a:rPr>
                        <a:t>Gaussian Mixture Model (GMM)</a:t>
                      </a:r>
                    </a:p>
                  </a:txBody>
                  <a:tcPr anchor="ctr"/>
                </a:tc>
                <a:tc>
                  <a:txBody>
                    <a:bodyPr/>
                    <a:lstStyle/>
                    <a:p>
                      <a:pPr algn="ctr"/>
                      <a:r>
                        <a:rPr lang="en-US" sz="1400" dirty="0">
                          <a:solidFill>
                            <a:schemeClr val="bg1"/>
                          </a:solidFill>
                          <a:latin typeface="Arial Nova" panose="020B0504020202020204" pitchFamily="34" charset="0"/>
                        </a:rPr>
                        <a:t>“Soft” clustering method that uses a Gaussian distribution to identify a customer’s probability of belonging to one cluster. </a:t>
                      </a:r>
                    </a:p>
                  </a:txBody>
                  <a:tcPr anchor="ctr"/>
                </a:tc>
                <a:tc>
                  <a:txBody>
                    <a:bodyPr/>
                    <a:lstStyle/>
                    <a:p>
                      <a:pPr algn="ctr"/>
                      <a:r>
                        <a:rPr lang="en-US" sz="1600" dirty="0">
                          <a:solidFill>
                            <a:schemeClr val="bg1"/>
                          </a:solidFill>
                          <a:latin typeface="Arial Nova" panose="020B0504020202020204" pitchFamily="34" charset="0"/>
                        </a:rPr>
                        <a:t>5</a:t>
                      </a:r>
                    </a:p>
                  </a:txBody>
                  <a:tcPr anchor="ctr"/>
                </a:tc>
                <a:tc>
                  <a:txBody>
                    <a:bodyPr/>
                    <a:lstStyle/>
                    <a:p>
                      <a:pPr algn="ctr"/>
                      <a:r>
                        <a:rPr lang="en-US" sz="1600" dirty="0">
                          <a:solidFill>
                            <a:schemeClr val="bg1"/>
                          </a:solidFill>
                          <a:latin typeface="Arial Nova" panose="020B0504020202020204" pitchFamily="34" charset="0"/>
                        </a:rPr>
                        <a:t>0.102</a:t>
                      </a:r>
                    </a:p>
                  </a:txBody>
                  <a:tcPr anchor="ctr"/>
                </a:tc>
                <a:extLst>
                  <a:ext uri="{0D108BD9-81ED-4DB2-BD59-A6C34878D82A}">
                    <a16:rowId xmlns:a16="http://schemas.microsoft.com/office/drawing/2014/main" val="1853702021"/>
                  </a:ext>
                </a:extLst>
              </a:tr>
            </a:tbl>
          </a:graphicData>
        </a:graphic>
      </p:graphicFrame>
      <p:sp>
        <p:nvSpPr>
          <p:cNvPr id="10" name="Slide Number Placeholder 9">
            <a:extLst>
              <a:ext uri="{FF2B5EF4-FFF2-40B4-BE49-F238E27FC236}">
                <a16:creationId xmlns:a16="http://schemas.microsoft.com/office/drawing/2014/main" id="{DCB56F7D-10E5-4575-22F0-CC7A883D6551}"/>
              </a:ext>
            </a:extLst>
          </p:cNvPr>
          <p:cNvSpPr>
            <a:spLocks noGrp="1"/>
          </p:cNvSpPr>
          <p:nvPr>
            <p:ph type="sldNum" sz="quarter" idx="12"/>
          </p:nvPr>
        </p:nvSpPr>
        <p:spPr/>
        <p:txBody>
          <a:bodyPr/>
          <a:lstStyle/>
          <a:p>
            <a:fld id="{FE024F78-56A6-7740-B68D-8D4D026EDF3F}" type="slidenum">
              <a:rPr lang="en-US" smtClean="0"/>
              <a:pPr/>
              <a:t>6</a:t>
            </a:fld>
            <a:endParaRPr lang="en-US" dirty="0"/>
          </a:p>
        </p:txBody>
      </p:sp>
      <p:cxnSp>
        <p:nvCxnSpPr>
          <p:cNvPr id="8" name="Straight Connector 7">
            <a:extLst>
              <a:ext uri="{FF2B5EF4-FFF2-40B4-BE49-F238E27FC236}">
                <a16:creationId xmlns:a16="http://schemas.microsoft.com/office/drawing/2014/main" id="{39015C22-9EE1-266B-0D3F-CC2AC08DED01}"/>
              </a:ext>
              <a:ext uri="{C183D7F6-B498-43B3-948B-1728B52AA6E4}">
                <adec:decorative xmlns:adec="http://schemas.microsoft.com/office/drawing/2017/decorative" val="1"/>
              </a:ext>
            </a:extLst>
          </p:cNvPr>
          <p:cNvCxnSpPr>
            <a:cxnSpLocks/>
          </p:cNvCxnSpPr>
          <p:nvPr/>
        </p:nvCxnSpPr>
        <p:spPr>
          <a:xfrm>
            <a:off x="3138317" y="1186753"/>
            <a:ext cx="643034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C6C0F9C3-5516-155E-C647-9A60B030AD4C}"/>
              </a:ext>
            </a:extLst>
          </p:cNvPr>
          <p:cNvSpPr txBox="1"/>
          <p:nvPr/>
        </p:nvSpPr>
        <p:spPr>
          <a:xfrm>
            <a:off x="472611" y="559130"/>
            <a:ext cx="11246778" cy="646331"/>
          </a:xfrm>
          <a:prstGeom prst="rect">
            <a:avLst/>
          </a:prstGeom>
          <a:noFill/>
        </p:spPr>
        <p:txBody>
          <a:bodyPr wrap="square" rtlCol="0">
            <a:spAutoFit/>
          </a:bodyPr>
          <a:lstStyle/>
          <a:p>
            <a:pPr algn="ctr"/>
            <a:r>
              <a:rPr lang="en-US" dirty="0">
                <a:solidFill>
                  <a:schemeClr val="bg1"/>
                </a:solidFill>
              </a:rPr>
              <a:t>The K-Medoids clustering algorithm was the least sensitive to outliers and produced the most compact segments observing the highest silhouette score.</a:t>
            </a:r>
          </a:p>
        </p:txBody>
      </p:sp>
    </p:spTree>
    <p:extLst>
      <p:ext uri="{BB962C8B-B14F-4D97-AF65-F5344CB8AC3E}">
        <p14:creationId xmlns:p14="http://schemas.microsoft.com/office/powerpoint/2010/main" val="2125518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sz="3600" dirty="0"/>
              <a:t>Key Characteristics of Customer Segments</a:t>
            </a:r>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p:txBody>
          <a:bodyPr/>
          <a:lstStyle/>
          <a:p>
            <a:r>
              <a:rPr lang="en-US" dirty="0"/>
              <a:t>CHEMICAL</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p:txBody>
          <a:bodyPr/>
          <a:lstStyle/>
          <a:p>
            <a:r>
              <a:rPr lang="en-US" dirty="0"/>
              <a:t>Inherited: Joint mutation via natural selection</a:t>
            </a:r>
          </a:p>
          <a:p>
            <a:r>
              <a:rPr lang="en-US" dirty="0"/>
              <a:t>Acquired: Chromosomal mutation</a:t>
            </a:r>
          </a:p>
          <a:p>
            <a:endParaRPr lang="en-US" dirty="0"/>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p:txBody>
          <a:bodyPr/>
          <a:lstStyle/>
          <a:p>
            <a:r>
              <a:rPr lang="en-US" dirty="0"/>
              <a:t>Radiation exposure</a:t>
            </a:r>
          </a:p>
          <a:p>
            <a:r>
              <a:rPr lang="en-US" dirty="0"/>
              <a:t>Drug treatments</a:t>
            </a:r>
          </a:p>
          <a:p>
            <a:r>
              <a:rPr lang="en-US" dirty="0"/>
              <a:t>Industrial toxins</a:t>
            </a:r>
          </a:p>
          <a:p>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a:t>
            </a:fld>
            <a:endParaRPr lang="en-US" dirty="0"/>
          </a:p>
        </p:txBody>
      </p:sp>
      <p:graphicFrame>
        <p:nvGraphicFramePr>
          <p:cNvPr id="9" name="Table 8">
            <a:extLst>
              <a:ext uri="{FF2B5EF4-FFF2-40B4-BE49-F238E27FC236}">
                <a16:creationId xmlns:a16="http://schemas.microsoft.com/office/drawing/2014/main" id="{8C5628AF-B186-FE4E-A48B-DCC4D0FFEF53}"/>
              </a:ext>
            </a:extLst>
          </p:cNvPr>
          <p:cNvGraphicFramePr>
            <a:graphicFrameLocks noGrp="1"/>
          </p:cNvGraphicFramePr>
          <p:nvPr>
            <p:extLst>
              <p:ext uri="{D42A27DB-BD31-4B8C-83A1-F6EECF244321}">
                <p14:modId xmlns:p14="http://schemas.microsoft.com/office/powerpoint/2010/main" val="2269659905"/>
              </p:ext>
            </p:extLst>
          </p:nvPr>
        </p:nvGraphicFramePr>
        <p:xfrm>
          <a:off x="1028700" y="1613042"/>
          <a:ext cx="10322270" cy="4301981"/>
        </p:xfrm>
        <a:graphic>
          <a:graphicData uri="http://schemas.openxmlformats.org/drawingml/2006/table">
            <a:tbl>
              <a:tblPr/>
              <a:tblGrid>
                <a:gridCol w="874199">
                  <a:extLst>
                    <a:ext uri="{9D8B030D-6E8A-4147-A177-3AD203B41FA5}">
                      <a16:colId xmlns:a16="http://schemas.microsoft.com/office/drawing/2014/main" val="2007398918"/>
                    </a:ext>
                  </a:extLst>
                </a:gridCol>
                <a:gridCol w="1294487">
                  <a:extLst>
                    <a:ext uri="{9D8B030D-6E8A-4147-A177-3AD203B41FA5}">
                      <a16:colId xmlns:a16="http://schemas.microsoft.com/office/drawing/2014/main" val="2812764884"/>
                    </a:ext>
                  </a:extLst>
                </a:gridCol>
                <a:gridCol w="386664">
                  <a:extLst>
                    <a:ext uri="{9D8B030D-6E8A-4147-A177-3AD203B41FA5}">
                      <a16:colId xmlns:a16="http://schemas.microsoft.com/office/drawing/2014/main" val="1506956661"/>
                    </a:ext>
                  </a:extLst>
                </a:gridCol>
                <a:gridCol w="655650">
                  <a:extLst>
                    <a:ext uri="{9D8B030D-6E8A-4147-A177-3AD203B41FA5}">
                      <a16:colId xmlns:a16="http://schemas.microsoft.com/office/drawing/2014/main" val="2187714402"/>
                    </a:ext>
                  </a:extLst>
                </a:gridCol>
                <a:gridCol w="1008691">
                  <a:extLst>
                    <a:ext uri="{9D8B030D-6E8A-4147-A177-3AD203B41FA5}">
                      <a16:colId xmlns:a16="http://schemas.microsoft.com/office/drawing/2014/main" val="4016456547"/>
                    </a:ext>
                  </a:extLst>
                </a:gridCol>
                <a:gridCol w="1092749">
                  <a:extLst>
                    <a:ext uri="{9D8B030D-6E8A-4147-A177-3AD203B41FA5}">
                      <a16:colId xmlns:a16="http://schemas.microsoft.com/office/drawing/2014/main" val="1899519728"/>
                    </a:ext>
                  </a:extLst>
                </a:gridCol>
                <a:gridCol w="991879">
                  <a:extLst>
                    <a:ext uri="{9D8B030D-6E8A-4147-A177-3AD203B41FA5}">
                      <a16:colId xmlns:a16="http://schemas.microsoft.com/office/drawing/2014/main" val="202855292"/>
                    </a:ext>
                  </a:extLst>
                </a:gridCol>
                <a:gridCol w="1580282">
                  <a:extLst>
                    <a:ext uri="{9D8B030D-6E8A-4147-A177-3AD203B41FA5}">
                      <a16:colId xmlns:a16="http://schemas.microsoft.com/office/drawing/2014/main" val="964190921"/>
                    </a:ext>
                  </a:extLst>
                </a:gridCol>
                <a:gridCol w="2437669">
                  <a:extLst>
                    <a:ext uri="{9D8B030D-6E8A-4147-A177-3AD203B41FA5}">
                      <a16:colId xmlns:a16="http://schemas.microsoft.com/office/drawing/2014/main" val="1891995865"/>
                    </a:ext>
                  </a:extLst>
                </a:gridCol>
              </a:tblGrid>
              <a:tr h="307284">
                <a:tc gridSpan="2">
                  <a:txBody>
                    <a:bodyPr/>
                    <a:lstStyle/>
                    <a:p>
                      <a:pPr algn="ctr" fontAlgn="ctr"/>
                      <a:r>
                        <a:rPr lang="en-US" sz="1400" b="0" i="0" u="none" strike="noStrike" dirty="0">
                          <a:solidFill>
                            <a:schemeClr val="bg1"/>
                          </a:solidFill>
                          <a:effectLst/>
                          <a:latin typeface="Calibri" panose="020F0502020204030204" pitchFamily="34" charset="0"/>
                        </a:rPr>
                        <a:t>Customer Segments</a:t>
                      </a:r>
                    </a:p>
                  </a:txBody>
                  <a:tcPr marL="7620" marR="7620" marT="7620" marB="0" anchor="ctr">
                    <a:lnL>
                      <a:noFill/>
                    </a:lnL>
                    <a:lnR>
                      <a:noFill/>
                    </a:lnR>
                    <a:lnT>
                      <a:noFill/>
                    </a:lnT>
                    <a:lnB>
                      <a:noFill/>
                    </a:lnB>
                    <a:solidFill>
                      <a:schemeClr val="accent3">
                        <a:lumMod val="50000"/>
                      </a:schemeClr>
                    </a:solidFill>
                  </a:tcPr>
                </a:tc>
                <a:tc hMerge="1">
                  <a:txBody>
                    <a:bodyPr/>
                    <a:lstStyle/>
                    <a:p>
                      <a:endParaRPr lang="en-US"/>
                    </a:p>
                  </a:txBody>
                  <a:tcPr/>
                </a:tc>
                <a:tc gridSpan="3">
                  <a:txBody>
                    <a:bodyPr/>
                    <a:lstStyle/>
                    <a:p>
                      <a:pPr algn="ctr" fontAlgn="ctr"/>
                      <a:r>
                        <a:rPr lang="en-US" sz="1400" b="0" i="0" u="none" strike="noStrike" dirty="0">
                          <a:solidFill>
                            <a:schemeClr val="bg1"/>
                          </a:solidFill>
                          <a:effectLst/>
                          <a:latin typeface="Calibri" panose="020F0502020204030204" pitchFamily="34" charset="0"/>
                        </a:rPr>
                        <a:t>Demographic Averages</a:t>
                      </a:r>
                    </a:p>
                  </a:txBody>
                  <a:tcPr marL="7620" marR="7620" marT="7620" marB="0" anchor="ctr">
                    <a:lnL>
                      <a:noFill/>
                    </a:lnL>
                    <a:lnR>
                      <a:noFill/>
                    </a:lnR>
                    <a:lnT>
                      <a:noFill/>
                    </a:lnT>
                    <a:lnB>
                      <a:noFill/>
                    </a:lnB>
                    <a:solidFill>
                      <a:schemeClr val="accent3">
                        <a:lumMod val="50000"/>
                      </a:schemeClr>
                    </a:solidFill>
                  </a:tcPr>
                </a:tc>
                <a:tc hMerge="1">
                  <a:txBody>
                    <a:bodyPr/>
                    <a:lstStyle/>
                    <a:p>
                      <a:endParaRPr lang="en-US"/>
                    </a:p>
                  </a:txBody>
                  <a:tcPr/>
                </a:tc>
                <a:tc hMerge="1">
                  <a:txBody>
                    <a:bodyPr/>
                    <a:lstStyle/>
                    <a:p>
                      <a:endParaRPr lang="en-US"/>
                    </a:p>
                  </a:txBody>
                  <a:tcPr/>
                </a:tc>
                <a:tc gridSpan="3">
                  <a:txBody>
                    <a:bodyPr/>
                    <a:lstStyle/>
                    <a:p>
                      <a:pPr algn="ctr" fontAlgn="ctr"/>
                      <a:r>
                        <a:rPr lang="en-US" sz="1400" b="0" i="0" u="none" strike="noStrike" dirty="0">
                          <a:solidFill>
                            <a:schemeClr val="bg1"/>
                          </a:solidFill>
                          <a:effectLst/>
                          <a:latin typeface="Calibri" panose="020F0502020204030204" pitchFamily="34" charset="0"/>
                        </a:rPr>
                        <a:t>Purchase Averages</a:t>
                      </a:r>
                    </a:p>
                  </a:txBody>
                  <a:tcPr marL="7620" marR="7620" marT="7620" marB="0" anchor="ctr">
                    <a:lnL>
                      <a:noFill/>
                    </a:lnL>
                    <a:lnR>
                      <a:noFill/>
                    </a:lnR>
                    <a:lnT>
                      <a:noFill/>
                    </a:lnT>
                    <a:lnB>
                      <a:noFill/>
                    </a:lnB>
                    <a:solidFill>
                      <a:schemeClr val="accent3">
                        <a:lumMod val="50000"/>
                      </a:schemeClr>
                    </a:solidFill>
                  </a:tcPr>
                </a:tc>
                <a:tc hMerge="1">
                  <a:txBody>
                    <a:bodyPr/>
                    <a:lstStyle/>
                    <a:p>
                      <a:endParaRPr lang="en-US"/>
                    </a:p>
                  </a:txBody>
                  <a:tcPr/>
                </a:tc>
                <a:tc hMerge="1">
                  <a:txBody>
                    <a:bodyPr/>
                    <a:lstStyle/>
                    <a:p>
                      <a:endParaRPr lang="en-US"/>
                    </a:p>
                  </a:txBody>
                  <a:tcPr/>
                </a:tc>
                <a:tc>
                  <a:txBody>
                    <a:bodyPr/>
                    <a:lstStyle/>
                    <a:p>
                      <a:pPr algn="ctr" fontAlgn="ctr"/>
                      <a:r>
                        <a:rPr lang="en-US" sz="1400" b="0" i="0" u="none" strike="noStrike" dirty="0">
                          <a:solidFill>
                            <a:schemeClr val="bg1"/>
                          </a:solidFill>
                          <a:effectLst/>
                          <a:latin typeface="Calibri" panose="020F0502020204030204" pitchFamily="34" charset="0"/>
                        </a:rPr>
                        <a:t>Purchase Channel Preferences</a:t>
                      </a:r>
                    </a:p>
                  </a:txBody>
                  <a:tcPr marL="7620" marR="7620" marT="7620" marB="0" anchor="ctr">
                    <a:lnL>
                      <a:noFill/>
                    </a:lnL>
                    <a:lnR>
                      <a:noFill/>
                    </a:lnR>
                    <a:lnT>
                      <a:noFill/>
                    </a:lnT>
                    <a:lnB>
                      <a:noFill/>
                    </a:lnB>
                    <a:solidFill>
                      <a:schemeClr val="accent3">
                        <a:lumMod val="50000"/>
                      </a:schemeClr>
                    </a:solidFill>
                  </a:tcPr>
                </a:tc>
                <a:extLst>
                  <a:ext uri="{0D108BD9-81ED-4DB2-BD59-A6C34878D82A}">
                    <a16:rowId xmlns:a16="http://schemas.microsoft.com/office/drawing/2014/main" val="1334471787"/>
                  </a:ext>
                </a:extLst>
              </a:tr>
              <a:tr h="614569">
                <a:tc>
                  <a:txBody>
                    <a:bodyPr/>
                    <a:lstStyle/>
                    <a:p>
                      <a:pPr algn="ctr" fontAlgn="ctr"/>
                      <a:r>
                        <a:rPr lang="en-US" sz="1400" b="1" i="0" u="none" strike="noStrike" dirty="0">
                          <a:solidFill>
                            <a:schemeClr val="bg1"/>
                          </a:solidFill>
                          <a:effectLst/>
                          <a:latin typeface="Calibri" panose="020F0502020204030204" pitchFamily="34" charset="0"/>
                        </a:rPr>
                        <a:t>Segment #</a:t>
                      </a:r>
                    </a:p>
                  </a:txBody>
                  <a:tcPr marL="7620" marR="7620" marT="7620" marB="0" anchor="ctr">
                    <a:lnL>
                      <a:noFill/>
                    </a:lnL>
                    <a:lnR>
                      <a:noFill/>
                    </a:lnR>
                    <a:lnT>
                      <a:noFill/>
                    </a:lnT>
                    <a:lnB>
                      <a:noFill/>
                    </a:lnB>
                    <a:solidFill>
                      <a:schemeClr val="accent3">
                        <a:lumMod val="75000"/>
                      </a:schemeClr>
                    </a:solidFill>
                  </a:tcPr>
                </a:tc>
                <a:tc>
                  <a:txBody>
                    <a:bodyPr/>
                    <a:lstStyle/>
                    <a:p>
                      <a:pPr algn="ctr" fontAlgn="ctr"/>
                      <a:r>
                        <a:rPr lang="en-US" sz="1400" b="1" i="0" u="none" strike="noStrike" dirty="0">
                          <a:solidFill>
                            <a:schemeClr val="bg1"/>
                          </a:solidFill>
                          <a:effectLst/>
                          <a:latin typeface="Calibri" panose="020F0502020204030204" pitchFamily="34" charset="0"/>
                        </a:rPr>
                        <a:t>Segment Name</a:t>
                      </a:r>
                    </a:p>
                  </a:txBody>
                  <a:tcPr marL="7620" marR="7620" marT="7620" marB="0" anchor="ctr">
                    <a:lnL>
                      <a:noFill/>
                    </a:lnL>
                    <a:lnR>
                      <a:noFill/>
                    </a:lnR>
                    <a:lnT>
                      <a:noFill/>
                    </a:lnT>
                    <a:lnB>
                      <a:noFill/>
                    </a:lnB>
                    <a:solidFill>
                      <a:schemeClr val="accent3">
                        <a:lumMod val="75000"/>
                      </a:schemeClr>
                    </a:solidFill>
                  </a:tcPr>
                </a:tc>
                <a:tc>
                  <a:txBody>
                    <a:bodyPr/>
                    <a:lstStyle/>
                    <a:p>
                      <a:pPr algn="ctr" fontAlgn="ctr"/>
                      <a:r>
                        <a:rPr lang="en-US" sz="1400" b="1" i="0" u="none" strike="noStrike" dirty="0">
                          <a:solidFill>
                            <a:schemeClr val="bg1"/>
                          </a:solidFill>
                          <a:effectLst/>
                          <a:latin typeface="Calibri" panose="020F0502020204030204" pitchFamily="34" charset="0"/>
                        </a:rPr>
                        <a:t>Age</a:t>
                      </a:r>
                    </a:p>
                  </a:txBody>
                  <a:tcPr marL="7620" marR="7620" marT="7620" marB="0" anchor="ctr">
                    <a:lnL>
                      <a:noFill/>
                    </a:lnL>
                    <a:lnR>
                      <a:noFill/>
                    </a:lnR>
                    <a:lnT>
                      <a:noFill/>
                    </a:lnT>
                    <a:lnB>
                      <a:noFill/>
                    </a:lnB>
                    <a:solidFill>
                      <a:schemeClr val="accent3">
                        <a:lumMod val="75000"/>
                      </a:schemeClr>
                    </a:solidFill>
                  </a:tcPr>
                </a:tc>
                <a:tc>
                  <a:txBody>
                    <a:bodyPr/>
                    <a:lstStyle/>
                    <a:p>
                      <a:pPr algn="ctr" fontAlgn="ctr"/>
                      <a:r>
                        <a:rPr lang="en-US" sz="1400" b="1" i="0" u="none" strike="noStrike" dirty="0">
                          <a:solidFill>
                            <a:schemeClr val="bg1"/>
                          </a:solidFill>
                          <a:effectLst/>
                          <a:latin typeface="Calibri" panose="020F0502020204030204" pitchFamily="34" charset="0"/>
                        </a:rPr>
                        <a:t>Income</a:t>
                      </a:r>
                    </a:p>
                  </a:txBody>
                  <a:tcPr marL="7620" marR="7620" marT="7620" marB="0" anchor="ctr">
                    <a:lnL>
                      <a:noFill/>
                    </a:lnL>
                    <a:lnR>
                      <a:noFill/>
                    </a:lnR>
                    <a:lnT>
                      <a:noFill/>
                    </a:lnT>
                    <a:lnB>
                      <a:noFill/>
                    </a:lnB>
                    <a:solidFill>
                      <a:schemeClr val="accent3">
                        <a:lumMod val="75000"/>
                      </a:schemeClr>
                    </a:solidFill>
                  </a:tcPr>
                </a:tc>
                <a:tc>
                  <a:txBody>
                    <a:bodyPr/>
                    <a:lstStyle/>
                    <a:p>
                      <a:pPr algn="ctr" fontAlgn="ctr"/>
                      <a:r>
                        <a:rPr lang="en-US" sz="1400" b="1" i="0" u="none" strike="noStrike" dirty="0">
                          <a:solidFill>
                            <a:schemeClr val="bg1"/>
                          </a:solidFill>
                          <a:effectLst/>
                          <a:latin typeface="Calibri" panose="020F0502020204030204" pitchFamily="34" charset="0"/>
                        </a:rPr>
                        <a:t>Family Size</a:t>
                      </a:r>
                    </a:p>
                  </a:txBody>
                  <a:tcPr marL="7620" marR="7620" marT="7620" marB="0" anchor="ctr">
                    <a:lnL>
                      <a:noFill/>
                    </a:lnL>
                    <a:lnR>
                      <a:noFill/>
                    </a:lnR>
                    <a:lnT>
                      <a:noFill/>
                    </a:lnT>
                    <a:lnB>
                      <a:noFill/>
                    </a:lnB>
                    <a:solidFill>
                      <a:schemeClr val="accent3">
                        <a:lumMod val="75000"/>
                      </a:schemeClr>
                    </a:solidFill>
                  </a:tcPr>
                </a:tc>
                <a:tc>
                  <a:txBody>
                    <a:bodyPr/>
                    <a:lstStyle/>
                    <a:p>
                      <a:pPr algn="ctr" fontAlgn="ctr"/>
                      <a:r>
                        <a:rPr lang="en-US" sz="1400" b="1" i="0" u="none" strike="noStrike" dirty="0">
                          <a:solidFill>
                            <a:schemeClr val="bg1"/>
                          </a:solidFill>
                          <a:effectLst/>
                          <a:latin typeface="Calibri" panose="020F0502020204030204" pitchFamily="34" charset="0"/>
                        </a:rPr>
                        <a:t>Total # of Purchases</a:t>
                      </a:r>
                    </a:p>
                  </a:txBody>
                  <a:tcPr marL="7620" marR="7620" marT="7620" marB="0" anchor="ctr">
                    <a:lnL>
                      <a:noFill/>
                    </a:lnL>
                    <a:lnR>
                      <a:noFill/>
                    </a:lnR>
                    <a:lnT>
                      <a:noFill/>
                    </a:lnT>
                    <a:lnB>
                      <a:noFill/>
                    </a:lnB>
                    <a:solidFill>
                      <a:schemeClr val="accent3">
                        <a:lumMod val="75000"/>
                      </a:schemeClr>
                    </a:solidFill>
                  </a:tcPr>
                </a:tc>
                <a:tc>
                  <a:txBody>
                    <a:bodyPr/>
                    <a:lstStyle/>
                    <a:p>
                      <a:pPr algn="ctr" fontAlgn="ctr"/>
                      <a:r>
                        <a:rPr lang="en-US" sz="1400" b="1" i="0" u="none" strike="noStrike" dirty="0">
                          <a:solidFill>
                            <a:schemeClr val="bg1"/>
                          </a:solidFill>
                          <a:effectLst/>
                          <a:latin typeface="Calibri" panose="020F0502020204030204" pitchFamily="34" charset="0"/>
                        </a:rPr>
                        <a:t>Purchase Amount</a:t>
                      </a:r>
                    </a:p>
                  </a:txBody>
                  <a:tcPr marL="7620" marR="7620" marT="7620" marB="0" anchor="ctr">
                    <a:lnL>
                      <a:noFill/>
                    </a:lnL>
                    <a:lnR>
                      <a:noFill/>
                    </a:lnR>
                    <a:lnT>
                      <a:noFill/>
                    </a:lnT>
                    <a:lnB>
                      <a:noFill/>
                    </a:lnB>
                    <a:solidFill>
                      <a:schemeClr val="accent3">
                        <a:lumMod val="75000"/>
                      </a:schemeClr>
                    </a:solidFill>
                  </a:tcPr>
                </a:tc>
                <a:tc>
                  <a:txBody>
                    <a:bodyPr/>
                    <a:lstStyle/>
                    <a:p>
                      <a:pPr algn="ctr" fontAlgn="ctr"/>
                      <a:r>
                        <a:rPr lang="en-US" sz="1400" b="1" i="0" u="none" strike="noStrike" dirty="0">
                          <a:solidFill>
                            <a:schemeClr val="bg1"/>
                          </a:solidFill>
                          <a:effectLst/>
                          <a:latin typeface="Calibri" panose="020F0502020204030204" pitchFamily="34" charset="0"/>
                        </a:rPr>
                        <a:t>Product Most Purchased</a:t>
                      </a:r>
                    </a:p>
                  </a:txBody>
                  <a:tcPr marL="7620" marR="7620" marT="7620" marB="0" anchor="ctr">
                    <a:lnL>
                      <a:noFill/>
                    </a:lnL>
                    <a:lnR>
                      <a:noFill/>
                    </a:lnR>
                    <a:lnT>
                      <a:noFill/>
                    </a:lnT>
                    <a:lnB>
                      <a:noFill/>
                    </a:lnB>
                    <a:solidFill>
                      <a:schemeClr val="accent3">
                        <a:lumMod val="75000"/>
                      </a:schemeClr>
                    </a:solidFill>
                  </a:tcPr>
                </a:tc>
                <a:tc>
                  <a:txBody>
                    <a:bodyPr/>
                    <a:lstStyle/>
                    <a:p>
                      <a:pPr algn="ctr" fontAlgn="ctr"/>
                      <a:r>
                        <a:rPr lang="en-US" sz="1400" b="1" i="0" u="none" strike="noStrike" dirty="0">
                          <a:solidFill>
                            <a:schemeClr val="bg1"/>
                          </a:solidFill>
                          <a:effectLst/>
                          <a:latin typeface="Calibri" panose="020F0502020204030204" pitchFamily="34" charset="0"/>
                        </a:rPr>
                        <a:t>2nd Most Preferred Channel</a:t>
                      </a:r>
                    </a:p>
                  </a:txBody>
                  <a:tcPr marL="7620" marR="7620" marT="7620" marB="0" anchor="ctr">
                    <a:lnL>
                      <a:noFill/>
                    </a:lnL>
                    <a:lnR>
                      <a:noFill/>
                    </a:lnR>
                    <a:lnT>
                      <a:noFill/>
                    </a:lnT>
                    <a:lnB>
                      <a:noFill/>
                    </a:lnB>
                    <a:solidFill>
                      <a:schemeClr val="accent3">
                        <a:lumMod val="75000"/>
                      </a:schemeClr>
                    </a:solidFill>
                  </a:tcPr>
                </a:tc>
                <a:extLst>
                  <a:ext uri="{0D108BD9-81ED-4DB2-BD59-A6C34878D82A}">
                    <a16:rowId xmlns:a16="http://schemas.microsoft.com/office/drawing/2014/main" val="2397294680"/>
                  </a:ext>
                </a:extLst>
              </a:tr>
              <a:tr h="921852">
                <a:tc>
                  <a:txBody>
                    <a:bodyPr/>
                    <a:lstStyle/>
                    <a:p>
                      <a:pPr algn="ctr" fontAlgn="ctr"/>
                      <a:r>
                        <a:rPr lang="en-US" sz="1100" b="0" i="0" u="none" strike="noStrike">
                          <a:solidFill>
                            <a:srgbClr val="000000"/>
                          </a:solidFill>
                          <a:effectLst/>
                          <a:latin typeface="Calibri" panose="020F0502020204030204" pitchFamily="34" charset="0"/>
                        </a:rPr>
                        <a:t>0</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Budget-Conscious Shoppers</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45</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$33,631</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2.9</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9</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$12.44</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Gold</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Web</a:t>
                      </a:r>
                    </a:p>
                  </a:txBody>
                  <a:tcPr marL="7620" marR="7620" marT="7620" marB="0" anchor="ctr">
                    <a:lnL>
                      <a:noFill/>
                    </a:lnL>
                    <a:lnR>
                      <a:noFill/>
                    </a:lnR>
                    <a:lnT>
                      <a:noFill/>
                    </a:lnT>
                    <a:lnB>
                      <a:noFill/>
                    </a:lnB>
                    <a:solidFill>
                      <a:schemeClr val="accent3">
                        <a:lumMod val="60000"/>
                        <a:lumOff val="40000"/>
                      </a:schemeClr>
                    </a:solidFill>
                  </a:tcPr>
                </a:tc>
                <a:extLst>
                  <a:ext uri="{0D108BD9-81ED-4DB2-BD59-A6C34878D82A}">
                    <a16:rowId xmlns:a16="http://schemas.microsoft.com/office/drawing/2014/main" val="885344991"/>
                  </a:ext>
                </a:extLst>
              </a:tr>
              <a:tr h="614569">
                <a:tc>
                  <a:txBody>
                    <a:bodyPr/>
                    <a:lstStyle/>
                    <a:p>
                      <a:pPr algn="ctr" fontAlgn="ctr"/>
                      <a:r>
                        <a:rPr lang="en-US" sz="1100" b="0" i="0" u="none" strike="noStrike" dirty="0">
                          <a:solidFill>
                            <a:srgbClr val="000000"/>
                          </a:solidFill>
                          <a:effectLst/>
                          <a:latin typeface="Calibri" panose="020F0502020204030204" pitchFamily="34" charset="0"/>
                        </a:rPr>
                        <a:t>1</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Wine Connoisseurs</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a:solidFill>
                            <a:srgbClr val="000000"/>
                          </a:solidFill>
                          <a:effectLst/>
                          <a:latin typeface="Calibri" panose="020F0502020204030204" pitchFamily="34" charset="0"/>
                        </a:rPr>
                        <a:t>48</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$77,802</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1.8</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1778</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$92.91</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Wine</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Catalog</a:t>
                      </a:r>
                    </a:p>
                  </a:txBody>
                  <a:tcPr marL="7620" marR="7620" marT="7620" marB="0" anchor="ctr">
                    <a:lnL>
                      <a:noFill/>
                    </a:lnL>
                    <a:lnR>
                      <a:noFill/>
                    </a:lnR>
                    <a:lnT>
                      <a:noFill/>
                    </a:lnT>
                    <a:lnB>
                      <a:noFill/>
                    </a:lnB>
                    <a:solidFill>
                      <a:schemeClr val="bg1"/>
                    </a:solidFill>
                  </a:tcPr>
                </a:tc>
                <a:extLst>
                  <a:ext uri="{0D108BD9-81ED-4DB2-BD59-A6C34878D82A}">
                    <a16:rowId xmlns:a16="http://schemas.microsoft.com/office/drawing/2014/main" val="1634180816"/>
                  </a:ext>
                </a:extLst>
              </a:tr>
              <a:tr h="614569">
                <a:tc>
                  <a:txBody>
                    <a:bodyPr/>
                    <a:lstStyle/>
                    <a:p>
                      <a:pPr algn="ctr" fontAlgn="ctr"/>
                      <a:r>
                        <a:rPr lang="en-US" sz="1100" b="0" i="0" u="none" strike="noStrike">
                          <a:solidFill>
                            <a:srgbClr val="000000"/>
                          </a:solidFill>
                          <a:effectLst/>
                          <a:latin typeface="Calibri" panose="020F0502020204030204" pitchFamily="34" charset="0"/>
                        </a:rPr>
                        <a:t>2</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Cooking Enthusiasts</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50</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$69,836</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2.2</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1145</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$54.84</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Most Goods</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Web</a:t>
                      </a:r>
                    </a:p>
                  </a:txBody>
                  <a:tcPr marL="7620" marR="7620" marT="7620" marB="0" anchor="ctr">
                    <a:lnL>
                      <a:noFill/>
                    </a:lnL>
                    <a:lnR>
                      <a:noFill/>
                    </a:lnR>
                    <a:lnT>
                      <a:noFill/>
                    </a:lnT>
                    <a:lnB>
                      <a:noFill/>
                    </a:lnB>
                    <a:solidFill>
                      <a:schemeClr val="accent3">
                        <a:lumMod val="60000"/>
                        <a:lumOff val="40000"/>
                      </a:schemeClr>
                    </a:solidFill>
                  </a:tcPr>
                </a:tc>
                <a:extLst>
                  <a:ext uri="{0D108BD9-81ED-4DB2-BD59-A6C34878D82A}">
                    <a16:rowId xmlns:a16="http://schemas.microsoft.com/office/drawing/2014/main" val="255423879"/>
                  </a:ext>
                </a:extLst>
              </a:tr>
              <a:tr h="614569">
                <a:tc>
                  <a:txBody>
                    <a:bodyPr/>
                    <a:lstStyle/>
                    <a:p>
                      <a:pPr algn="ctr" fontAlgn="ctr"/>
                      <a:r>
                        <a:rPr lang="en-US" sz="1100" b="0" i="0" u="none" strike="noStrike" dirty="0">
                          <a:solidFill>
                            <a:srgbClr val="000000"/>
                          </a:solidFill>
                          <a:effectLst/>
                          <a:latin typeface="Calibri" panose="020F0502020204030204" pitchFamily="34" charset="0"/>
                        </a:rPr>
                        <a:t>3</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Convenience Seekers</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a:solidFill>
                            <a:srgbClr val="000000"/>
                          </a:solidFill>
                          <a:effectLst/>
                          <a:latin typeface="Calibri" panose="020F0502020204030204" pitchFamily="34" charset="0"/>
                        </a:rPr>
                        <a:t>46</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$37,434</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2.9</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97</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$10.82</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Gold</a:t>
                      </a:r>
                    </a:p>
                  </a:txBody>
                  <a:tcPr marL="7620" marR="7620" marT="7620" marB="0" anchor="ctr">
                    <a:lnL>
                      <a:noFill/>
                    </a:lnL>
                    <a:lnR>
                      <a:noFill/>
                    </a:lnR>
                    <a:lnT>
                      <a:noFill/>
                    </a:lnT>
                    <a:lnB>
                      <a:noFill/>
                    </a:lnB>
                    <a:solidFill>
                      <a:schemeClr val="bg1"/>
                    </a:solidFill>
                  </a:tcPr>
                </a:tc>
                <a:tc>
                  <a:txBody>
                    <a:bodyPr/>
                    <a:lstStyle/>
                    <a:p>
                      <a:pPr algn="ctr" fontAlgn="ctr"/>
                      <a:r>
                        <a:rPr lang="en-US" sz="1100" b="0" i="0" u="none" strike="noStrike" dirty="0">
                          <a:solidFill>
                            <a:srgbClr val="000000"/>
                          </a:solidFill>
                          <a:effectLst/>
                          <a:latin typeface="Calibri" panose="020F0502020204030204" pitchFamily="34" charset="0"/>
                        </a:rPr>
                        <a:t>Web</a:t>
                      </a:r>
                    </a:p>
                  </a:txBody>
                  <a:tcPr marL="7620" marR="7620" marT="7620" marB="0" anchor="ctr">
                    <a:lnL>
                      <a:noFill/>
                    </a:lnL>
                    <a:lnR>
                      <a:noFill/>
                    </a:lnR>
                    <a:lnT>
                      <a:noFill/>
                    </a:lnT>
                    <a:lnB>
                      <a:noFill/>
                    </a:lnB>
                    <a:solidFill>
                      <a:schemeClr val="bg1"/>
                    </a:solidFill>
                  </a:tcPr>
                </a:tc>
                <a:extLst>
                  <a:ext uri="{0D108BD9-81ED-4DB2-BD59-A6C34878D82A}">
                    <a16:rowId xmlns:a16="http://schemas.microsoft.com/office/drawing/2014/main" val="2064083280"/>
                  </a:ext>
                </a:extLst>
              </a:tr>
              <a:tr h="614569">
                <a:tc>
                  <a:txBody>
                    <a:bodyPr/>
                    <a:lstStyle/>
                    <a:p>
                      <a:pPr algn="ctr" fontAlgn="ctr"/>
                      <a:r>
                        <a:rPr lang="en-US" sz="1100" b="0" i="0" u="none" strike="noStrike">
                          <a:solidFill>
                            <a:srgbClr val="000000"/>
                          </a:solidFill>
                          <a:effectLst/>
                          <a:latin typeface="Calibri" panose="020F0502020204030204" pitchFamily="34" charset="0"/>
                        </a:rPr>
                        <a:t>4</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Foodie Adventurers</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50</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$58,281</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2.7</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611</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$30.62</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a:solidFill>
                            <a:srgbClr val="000000"/>
                          </a:solidFill>
                          <a:effectLst/>
                          <a:latin typeface="Calibri" panose="020F0502020204030204" pitchFamily="34" charset="0"/>
                        </a:rPr>
                        <a:t>Fish</a:t>
                      </a:r>
                    </a:p>
                  </a:txBody>
                  <a:tcPr marL="7620" marR="7620" marT="7620" marB="0" anchor="ctr">
                    <a:lnL>
                      <a:noFill/>
                    </a:lnL>
                    <a:lnR>
                      <a:noFill/>
                    </a:lnR>
                    <a:lnT>
                      <a:noFill/>
                    </a:lnT>
                    <a:lnB>
                      <a:noFill/>
                    </a:lnB>
                    <a:solidFill>
                      <a:schemeClr val="accent3">
                        <a:lumMod val="60000"/>
                        <a:lumOff val="40000"/>
                      </a:schemeClr>
                    </a:solidFill>
                  </a:tcPr>
                </a:tc>
                <a:tc>
                  <a:txBody>
                    <a:bodyPr/>
                    <a:lstStyle/>
                    <a:p>
                      <a:pPr algn="ctr" fontAlgn="ctr"/>
                      <a:r>
                        <a:rPr lang="en-US" sz="1100" b="0" i="0" u="none" strike="noStrike" dirty="0">
                          <a:solidFill>
                            <a:srgbClr val="000000"/>
                          </a:solidFill>
                          <a:effectLst/>
                          <a:latin typeface="Calibri" panose="020F0502020204030204" pitchFamily="34" charset="0"/>
                        </a:rPr>
                        <a:t>Web</a:t>
                      </a:r>
                    </a:p>
                  </a:txBody>
                  <a:tcPr marL="7620" marR="7620" marT="7620" marB="0" anchor="ctr">
                    <a:lnL>
                      <a:noFill/>
                    </a:lnL>
                    <a:lnR>
                      <a:noFill/>
                    </a:lnR>
                    <a:lnT>
                      <a:noFill/>
                    </a:lnT>
                    <a:lnB>
                      <a:noFill/>
                    </a:lnB>
                    <a:solidFill>
                      <a:schemeClr val="accent3">
                        <a:lumMod val="60000"/>
                        <a:lumOff val="40000"/>
                      </a:schemeClr>
                    </a:solidFill>
                  </a:tcPr>
                </a:tc>
                <a:extLst>
                  <a:ext uri="{0D108BD9-81ED-4DB2-BD59-A6C34878D82A}">
                    <a16:rowId xmlns:a16="http://schemas.microsoft.com/office/drawing/2014/main" val="2734681801"/>
                  </a:ext>
                </a:extLst>
              </a:tr>
            </a:tbl>
          </a:graphicData>
        </a:graphic>
      </p:graphicFrame>
    </p:spTree>
    <p:extLst>
      <p:ext uri="{BB962C8B-B14F-4D97-AF65-F5344CB8AC3E}">
        <p14:creationId xmlns:p14="http://schemas.microsoft.com/office/powerpoint/2010/main" val="3049025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99A48-AF8C-3538-CC7B-DC7F509AD7BA}"/>
              </a:ext>
            </a:extLst>
          </p:cNvPr>
          <p:cNvSpPr>
            <a:spLocks noGrp="1"/>
          </p:cNvSpPr>
          <p:nvPr>
            <p:ph type="title"/>
          </p:nvPr>
        </p:nvSpPr>
        <p:spPr>
          <a:xfrm>
            <a:off x="815975" y="163967"/>
            <a:ext cx="10515600" cy="395163"/>
          </a:xfrm>
        </p:spPr>
        <p:txBody>
          <a:bodyPr/>
          <a:lstStyle/>
          <a:p>
            <a:r>
              <a:rPr lang="en-US" dirty="0"/>
              <a:t>Customer Personas</a:t>
            </a:r>
          </a:p>
        </p:txBody>
      </p:sp>
      <p:sp>
        <p:nvSpPr>
          <p:cNvPr id="11" name="Footer Placeholder 10">
            <a:extLst>
              <a:ext uri="{FF2B5EF4-FFF2-40B4-BE49-F238E27FC236}">
                <a16:creationId xmlns:a16="http://schemas.microsoft.com/office/drawing/2014/main" id="{4A727348-E2D5-31F9-9079-A67B2E0BCFE8}"/>
              </a:ext>
            </a:extLst>
          </p:cNvPr>
          <p:cNvSpPr>
            <a:spLocks noGrp="1"/>
          </p:cNvSpPr>
          <p:nvPr>
            <p:ph type="ftr" sz="quarter" idx="11"/>
          </p:nvPr>
        </p:nvSpPr>
        <p:spPr/>
        <p:txBody>
          <a:bodyPr/>
          <a:lstStyle/>
          <a:p>
            <a:r>
              <a:rPr lang="en-US" dirty="0"/>
              <a:t>Scientific findings</a:t>
            </a:r>
          </a:p>
        </p:txBody>
      </p:sp>
      <p:sp>
        <p:nvSpPr>
          <p:cNvPr id="12" name="Slide Number Placeholder 11">
            <a:extLst>
              <a:ext uri="{FF2B5EF4-FFF2-40B4-BE49-F238E27FC236}">
                <a16:creationId xmlns:a16="http://schemas.microsoft.com/office/drawing/2014/main" id="{761D5C1B-39FE-2949-16D4-283AB532DBE1}"/>
              </a:ext>
            </a:extLst>
          </p:cNvPr>
          <p:cNvSpPr>
            <a:spLocks noGrp="1"/>
          </p:cNvSpPr>
          <p:nvPr>
            <p:ph type="sldNum" sz="quarter" idx="12"/>
          </p:nvPr>
        </p:nvSpPr>
        <p:spPr/>
        <p:txBody>
          <a:bodyPr/>
          <a:lstStyle/>
          <a:p>
            <a:fld id="{FE024F78-56A6-7740-B68D-8D4D026EDF3F}" type="slidenum">
              <a:rPr lang="en-US" smtClean="0"/>
              <a:pPr/>
              <a:t>8</a:t>
            </a:fld>
            <a:endParaRPr lang="en-US" dirty="0"/>
          </a:p>
        </p:txBody>
      </p:sp>
      <p:sp>
        <p:nvSpPr>
          <p:cNvPr id="4" name="TextBox 3">
            <a:extLst>
              <a:ext uri="{FF2B5EF4-FFF2-40B4-BE49-F238E27FC236}">
                <a16:creationId xmlns:a16="http://schemas.microsoft.com/office/drawing/2014/main" id="{59348F04-9057-D305-0D06-AB2E286D856F}"/>
              </a:ext>
            </a:extLst>
          </p:cNvPr>
          <p:cNvSpPr txBox="1"/>
          <p:nvPr/>
        </p:nvSpPr>
        <p:spPr>
          <a:xfrm>
            <a:off x="472611" y="559130"/>
            <a:ext cx="11246778" cy="646331"/>
          </a:xfrm>
          <a:prstGeom prst="rect">
            <a:avLst/>
          </a:prstGeom>
          <a:noFill/>
        </p:spPr>
        <p:txBody>
          <a:bodyPr wrap="square" rtlCol="0">
            <a:spAutoFit/>
          </a:bodyPr>
          <a:lstStyle/>
          <a:p>
            <a:pPr algn="ctr"/>
            <a:r>
              <a:rPr lang="en-US" dirty="0">
                <a:solidFill>
                  <a:schemeClr val="bg1"/>
                </a:solidFill>
              </a:rPr>
              <a:t>Based on key characteristics of customer segments, the data science team has created personas for each segment This will help give marketing an idea of who they are targeting.</a:t>
            </a:r>
          </a:p>
        </p:txBody>
      </p:sp>
      <p:sp>
        <p:nvSpPr>
          <p:cNvPr id="24" name="Rectangle 23">
            <a:extLst>
              <a:ext uri="{FF2B5EF4-FFF2-40B4-BE49-F238E27FC236}">
                <a16:creationId xmlns:a16="http://schemas.microsoft.com/office/drawing/2014/main" id="{6C71958B-2EDC-E985-0B4A-FE324E2CEA0C}"/>
              </a:ext>
            </a:extLst>
          </p:cNvPr>
          <p:cNvSpPr/>
          <p:nvPr/>
        </p:nvSpPr>
        <p:spPr>
          <a:xfrm>
            <a:off x="7788592" y="1763203"/>
            <a:ext cx="3076575" cy="195262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b="1" u="sng" dirty="0"/>
              <a:t>Wine Connoisseurs</a:t>
            </a:r>
            <a:r>
              <a:rPr lang="en-US" sz="1800" b="1" u="sng" dirty="0"/>
              <a:t>: </a:t>
            </a:r>
          </a:p>
          <a:p>
            <a:pPr algn="ctr"/>
            <a:r>
              <a:rPr lang="en-US" sz="1800" dirty="0"/>
              <a:t>Wealthy, childless couples who enjoy (and can easily afford) fine foods, especially wines</a:t>
            </a:r>
          </a:p>
        </p:txBody>
      </p:sp>
      <p:sp>
        <p:nvSpPr>
          <p:cNvPr id="25" name="Rectangle 24">
            <a:extLst>
              <a:ext uri="{FF2B5EF4-FFF2-40B4-BE49-F238E27FC236}">
                <a16:creationId xmlns:a16="http://schemas.microsoft.com/office/drawing/2014/main" id="{5A5515F9-1E09-FEAC-A480-CF27122413C4}"/>
              </a:ext>
            </a:extLst>
          </p:cNvPr>
          <p:cNvSpPr/>
          <p:nvPr/>
        </p:nvSpPr>
        <p:spPr>
          <a:xfrm>
            <a:off x="4555490" y="1763204"/>
            <a:ext cx="3076575" cy="195262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lIns="91440" tIns="45720" rIns="91440" bIns="45720" rtlCol="0" anchor="ctr"/>
          <a:lstStyle/>
          <a:p>
            <a:pPr algn="ctr"/>
            <a:r>
              <a:rPr lang="en-US" sz="1800" b="1" u="sng" dirty="0"/>
              <a:t>Cooking Enthusiasts: </a:t>
            </a:r>
          </a:p>
          <a:p>
            <a:pPr algn="ctr"/>
            <a:r>
              <a:rPr lang="en-US" dirty="0"/>
              <a:t>E</a:t>
            </a:r>
            <a:r>
              <a:rPr lang="en-US" sz="1800" dirty="0"/>
              <a:t>mpty-nesters with enough money to spend on ingredients to satisfy any hobby-chefs cooking dreams</a:t>
            </a:r>
            <a:r>
              <a:rPr lang="en-US" dirty="0"/>
              <a:t> </a:t>
            </a:r>
            <a:endParaRPr lang="en-US" sz="1800" dirty="0"/>
          </a:p>
        </p:txBody>
      </p:sp>
      <p:sp>
        <p:nvSpPr>
          <p:cNvPr id="26" name="Rectangle 25">
            <a:extLst>
              <a:ext uri="{FF2B5EF4-FFF2-40B4-BE49-F238E27FC236}">
                <a16:creationId xmlns:a16="http://schemas.microsoft.com/office/drawing/2014/main" id="{983FAA30-A63F-C27A-3550-C835A88BEBC4}"/>
              </a:ext>
            </a:extLst>
          </p:cNvPr>
          <p:cNvSpPr/>
          <p:nvPr/>
        </p:nvSpPr>
        <p:spPr>
          <a:xfrm>
            <a:off x="2912917" y="4134929"/>
            <a:ext cx="3076575" cy="19526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800" b="1" u="sng" dirty="0"/>
              <a:t>Convenience Seekers: </a:t>
            </a:r>
          </a:p>
          <a:p>
            <a:pPr algn="ctr"/>
            <a:r>
              <a:rPr lang="en-US" dirty="0"/>
              <a:t>Busy parents who seek markets in which they can purchase items for the whole family rather than items only mature palettes would enjoy</a:t>
            </a:r>
            <a:endParaRPr lang="en-US" sz="1800" dirty="0"/>
          </a:p>
        </p:txBody>
      </p:sp>
      <p:sp>
        <p:nvSpPr>
          <p:cNvPr id="27" name="Rectangle 26">
            <a:extLst>
              <a:ext uri="{FF2B5EF4-FFF2-40B4-BE49-F238E27FC236}">
                <a16:creationId xmlns:a16="http://schemas.microsoft.com/office/drawing/2014/main" id="{0B35669F-BF04-F75B-9E75-847C1FCE7836}"/>
              </a:ext>
            </a:extLst>
          </p:cNvPr>
          <p:cNvSpPr/>
          <p:nvPr/>
        </p:nvSpPr>
        <p:spPr>
          <a:xfrm>
            <a:off x="6202510" y="4134929"/>
            <a:ext cx="3076575" cy="195262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b="1" u="sng" dirty="0"/>
              <a:t>Foodie Adventurers</a:t>
            </a:r>
            <a:r>
              <a:rPr lang="en-US" sz="1800" b="1" u="sng" dirty="0"/>
              <a:t>: </a:t>
            </a:r>
          </a:p>
          <a:p>
            <a:pPr algn="ctr"/>
            <a:r>
              <a:rPr lang="en-US" sz="1800" dirty="0"/>
              <a:t>Always on the hunt for fresh meats and exotic fruits, these middle-aged parents seek deals so they can enjoy fine foods without blowing the budget</a:t>
            </a:r>
          </a:p>
        </p:txBody>
      </p:sp>
      <p:sp>
        <p:nvSpPr>
          <p:cNvPr id="28" name="Rectangle 27">
            <a:extLst>
              <a:ext uri="{FF2B5EF4-FFF2-40B4-BE49-F238E27FC236}">
                <a16:creationId xmlns:a16="http://schemas.microsoft.com/office/drawing/2014/main" id="{6A08A1A9-8EDC-AAE9-8691-40EDD00BFA2F}"/>
              </a:ext>
            </a:extLst>
          </p:cNvPr>
          <p:cNvSpPr/>
          <p:nvPr/>
        </p:nvSpPr>
        <p:spPr>
          <a:xfrm>
            <a:off x="1247774" y="1763204"/>
            <a:ext cx="3076575" cy="195262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800" b="1" u="sng" dirty="0"/>
              <a:t>Budget-Conscious Shoppers: </a:t>
            </a:r>
          </a:p>
          <a:p>
            <a:pPr algn="ctr"/>
            <a:r>
              <a:rPr lang="en-US" sz="1800" dirty="0"/>
              <a:t>Low-income parents who appreciate fine foods but who can’t afford fine foods without deals</a:t>
            </a:r>
          </a:p>
        </p:txBody>
      </p:sp>
      <p:pic>
        <p:nvPicPr>
          <p:cNvPr id="3" name="Graphic 1" descr="Man in a polo shirt">
            <a:extLst>
              <a:ext uri="{FF2B5EF4-FFF2-40B4-BE49-F238E27FC236}">
                <a16:creationId xmlns:a16="http://schemas.microsoft.com/office/drawing/2014/main" id="{B97184CA-7DB1-F867-1CCC-362F617DE2A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6077" y="3283903"/>
            <a:ext cx="893445" cy="2799715"/>
          </a:xfrm>
          <a:prstGeom prst="rect">
            <a:avLst/>
          </a:prstGeom>
        </p:spPr>
      </p:pic>
      <p:pic>
        <p:nvPicPr>
          <p:cNvPr id="5" name="Graphic 2" descr="Old man wearing jacket">
            <a:extLst>
              <a:ext uri="{FF2B5EF4-FFF2-40B4-BE49-F238E27FC236}">
                <a16:creationId xmlns:a16="http://schemas.microsoft.com/office/drawing/2014/main" id="{5BEBED8C-1734-E026-8138-779596B3371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97695" y="3837622"/>
            <a:ext cx="941070" cy="2903855"/>
          </a:xfrm>
          <a:prstGeom prst="rect">
            <a:avLst/>
          </a:prstGeom>
        </p:spPr>
      </p:pic>
      <p:pic>
        <p:nvPicPr>
          <p:cNvPr id="6" name="Graphic 3" descr="Woman wearing long dress">
            <a:extLst>
              <a:ext uri="{FF2B5EF4-FFF2-40B4-BE49-F238E27FC236}">
                <a16:creationId xmlns:a16="http://schemas.microsoft.com/office/drawing/2014/main" id="{3787ED5E-CF26-C281-1281-1747799C014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364470" y="3060700"/>
            <a:ext cx="1657350" cy="3249930"/>
          </a:xfrm>
          <a:prstGeom prst="rect">
            <a:avLst/>
          </a:prstGeom>
        </p:spPr>
      </p:pic>
    </p:spTree>
    <p:extLst>
      <p:ext uri="{BB962C8B-B14F-4D97-AF65-F5344CB8AC3E}">
        <p14:creationId xmlns:p14="http://schemas.microsoft.com/office/powerpoint/2010/main" val="2579661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99A48-AF8C-3538-CC7B-DC7F509AD7BA}"/>
              </a:ext>
            </a:extLst>
          </p:cNvPr>
          <p:cNvSpPr>
            <a:spLocks noGrp="1"/>
          </p:cNvSpPr>
          <p:nvPr>
            <p:ph type="title"/>
          </p:nvPr>
        </p:nvSpPr>
        <p:spPr>
          <a:xfrm>
            <a:off x="815975" y="163967"/>
            <a:ext cx="10515600" cy="395163"/>
          </a:xfrm>
        </p:spPr>
        <p:txBody>
          <a:bodyPr/>
          <a:lstStyle/>
          <a:p>
            <a:r>
              <a:rPr lang="en-US" dirty="0"/>
              <a:t>Recommendations</a:t>
            </a:r>
          </a:p>
        </p:txBody>
      </p:sp>
      <p:sp>
        <p:nvSpPr>
          <p:cNvPr id="11" name="Footer Placeholder 10">
            <a:extLst>
              <a:ext uri="{FF2B5EF4-FFF2-40B4-BE49-F238E27FC236}">
                <a16:creationId xmlns:a16="http://schemas.microsoft.com/office/drawing/2014/main" id="{4A727348-E2D5-31F9-9079-A67B2E0BCFE8}"/>
              </a:ext>
            </a:extLst>
          </p:cNvPr>
          <p:cNvSpPr>
            <a:spLocks noGrp="1"/>
          </p:cNvSpPr>
          <p:nvPr>
            <p:ph type="ftr" sz="quarter" idx="11"/>
          </p:nvPr>
        </p:nvSpPr>
        <p:spPr/>
        <p:txBody>
          <a:bodyPr/>
          <a:lstStyle/>
          <a:p>
            <a:r>
              <a:rPr lang="en-US" dirty="0"/>
              <a:t>Scientific findings</a:t>
            </a:r>
          </a:p>
        </p:txBody>
      </p:sp>
      <p:sp>
        <p:nvSpPr>
          <p:cNvPr id="12" name="Slide Number Placeholder 11">
            <a:extLst>
              <a:ext uri="{FF2B5EF4-FFF2-40B4-BE49-F238E27FC236}">
                <a16:creationId xmlns:a16="http://schemas.microsoft.com/office/drawing/2014/main" id="{761D5C1B-39FE-2949-16D4-283AB532DBE1}"/>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
        <p:nvSpPr>
          <p:cNvPr id="4" name="TextBox 3">
            <a:extLst>
              <a:ext uri="{FF2B5EF4-FFF2-40B4-BE49-F238E27FC236}">
                <a16:creationId xmlns:a16="http://schemas.microsoft.com/office/drawing/2014/main" id="{59348F04-9057-D305-0D06-AB2E286D856F}"/>
              </a:ext>
            </a:extLst>
          </p:cNvPr>
          <p:cNvSpPr txBox="1"/>
          <p:nvPr/>
        </p:nvSpPr>
        <p:spPr>
          <a:xfrm>
            <a:off x="104775" y="559130"/>
            <a:ext cx="11944350" cy="369332"/>
          </a:xfrm>
          <a:prstGeom prst="rect">
            <a:avLst/>
          </a:prstGeom>
          <a:noFill/>
        </p:spPr>
        <p:txBody>
          <a:bodyPr wrap="square" rtlCol="0">
            <a:spAutoFit/>
          </a:bodyPr>
          <a:lstStyle/>
          <a:p>
            <a:pPr algn="ctr"/>
            <a:r>
              <a:rPr lang="en-US" dirty="0">
                <a:solidFill>
                  <a:srgbClr val="73EBF9"/>
                </a:solidFill>
              </a:rPr>
              <a:t>Customizing both marketing content marketing medium may help the company to achieve the desired future state</a:t>
            </a:r>
          </a:p>
        </p:txBody>
      </p:sp>
      <p:sp>
        <p:nvSpPr>
          <p:cNvPr id="5" name="TextBox 4">
            <a:extLst>
              <a:ext uri="{FF2B5EF4-FFF2-40B4-BE49-F238E27FC236}">
                <a16:creationId xmlns:a16="http://schemas.microsoft.com/office/drawing/2014/main" id="{48B0DB16-F82A-0077-7B8C-B855FD1F86F5}"/>
              </a:ext>
            </a:extLst>
          </p:cNvPr>
          <p:cNvSpPr txBox="1"/>
          <p:nvPr/>
        </p:nvSpPr>
        <p:spPr>
          <a:xfrm>
            <a:off x="533400" y="1152525"/>
            <a:ext cx="11191875" cy="5139869"/>
          </a:xfrm>
          <a:prstGeom prst="rect">
            <a:avLst/>
          </a:prstGeom>
          <a:noFill/>
        </p:spPr>
        <p:txBody>
          <a:bodyPr wrap="square" lIns="91440" tIns="45720" rIns="91440" bIns="45720" rtlCol="0" anchor="t">
            <a:spAutoFit/>
          </a:bodyPr>
          <a:lstStyle/>
          <a:p>
            <a:r>
              <a:rPr lang="en-US" dirty="0">
                <a:solidFill>
                  <a:schemeClr val="accent3"/>
                </a:solidFill>
              </a:rPr>
              <a:t>Budget-Conscious Shoppers</a:t>
            </a:r>
          </a:p>
          <a:p>
            <a:r>
              <a:rPr lang="en-US" sz="1400" dirty="0">
                <a:solidFill>
                  <a:schemeClr val="bg1"/>
                </a:solidFill>
              </a:rPr>
              <a:t>Marketing Content: Deals &amp; discounts on wine, meats, and gold products</a:t>
            </a:r>
          </a:p>
          <a:p>
            <a:r>
              <a:rPr lang="en-US" sz="1400" dirty="0">
                <a:solidFill>
                  <a:schemeClr val="bg1"/>
                </a:solidFill>
              </a:rPr>
              <a:t>Marketing Medium: Website and Email Marketing</a:t>
            </a:r>
          </a:p>
          <a:p>
            <a:endParaRPr lang="en-US" dirty="0">
              <a:solidFill>
                <a:schemeClr val="bg1"/>
              </a:solidFill>
            </a:endParaRPr>
          </a:p>
          <a:p>
            <a:r>
              <a:rPr lang="en-US" dirty="0">
                <a:solidFill>
                  <a:schemeClr val="accent3"/>
                </a:solidFill>
              </a:rPr>
              <a:t>Wine Connoisseurs</a:t>
            </a:r>
          </a:p>
          <a:p>
            <a:r>
              <a:rPr lang="en-US" sz="1400" dirty="0">
                <a:solidFill>
                  <a:schemeClr val="bg1"/>
                </a:solidFill>
              </a:rPr>
              <a:t>Marketing Content: New wines and high-end meats</a:t>
            </a:r>
          </a:p>
          <a:p>
            <a:r>
              <a:rPr lang="en-US" sz="1400" dirty="0">
                <a:solidFill>
                  <a:schemeClr val="bg1"/>
                </a:solidFill>
              </a:rPr>
              <a:t>Marketing Medium: Printed advertisements, such as mailers or ads in the newspaper</a:t>
            </a:r>
          </a:p>
          <a:p>
            <a:endParaRPr lang="en-US" dirty="0">
              <a:solidFill>
                <a:schemeClr val="bg1"/>
              </a:solidFill>
            </a:endParaRPr>
          </a:p>
          <a:p>
            <a:r>
              <a:rPr lang="en-US" dirty="0">
                <a:solidFill>
                  <a:schemeClr val="accent3"/>
                </a:solidFill>
              </a:rPr>
              <a:t>Cooking Enthusiasts</a:t>
            </a:r>
          </a:p>
          <a:p>
            <a:r>
              <a:rPr lang="en-US" sz="1400" dirty="0">
                <a:solidFill>
                  <a:schemeClr val="bg1"/>
                </a:solidFill>
              </a:rPr>
              <a:t>Marketing Content: Wines, meats, fish, and fruits and discounts on these items.</a:t>
            </a:r>
          </a:p>
          <a:p>
            <a:r>
              <a:rPr lang="en-US" sz="1400" dirty="0">
                <a:solidFill>
                  <a:schemeClr val="bg1"/>
                </a:solidFill>
              </a:rPr>
              <a:t>Marketing Medium: Both internet advertisements and printed advertisements </a:t>
            </a:r>
          </a:p>
          <a:p>
            <a:endParaRPr lang="en-US" dirty="0">
              <a:solidFill>
                <a:schemeClr val="bg1"/>
              </a:solidFill>
            </a:endParaRPr>
          </a:p>
          <a:p>
            <a:r>
              <a:rPr lang="en-US" dirty="0">
                <a:solidFill>
                  <a:schemeClr val="accent3"/>
                </a:solidFill>
              </a:rPr>
              <a:t>Convenience Seekers</a:t>
            </a:r>
          </a:p>
          <a:p>
            <a:r>
              <a:rPr lang="en-US" sz="1400" dirty="0">
                <a:solidFill>
                  <a:schemeClr val="bg1"/>
                </a:solidFill>
              </a:rPr>
              <a:t>Marketing Content: Easy-to-prepare foods for the whole family to enjoy</a:t>
            </a:r>
          </a:p>
          <a:p>
            <a:r>
              <a:rPr lang="en-US" sz="1400" dirty="0">
                <a:solidFill>
                  <a:schemeClr val="bg1"/>
                </a:solidFill>
              </a:rPr>
              <a:t>Marketing Medium: Internet advertisements </a:t>
            </a:r>
          </a:p>
          <a:p>
            <a:endParaRPr lang="en-US" dirty="0">
              <a:solidFill>
                <a:schemeClr val="accent3"/>
              </a:solidFill>
            </a:endParaRPr>
          </a:p>
          <a:p>
            <a:r>
              <a:rPr lang="en-US" dirty="0">
                <a:solidFill>
                  <a:schemeClr val="accent3"/>
                </a:solidFill>
              </a:rPr>
              <a:t>Foodie Adventurers:</a:t>
            </a:r>
          </a:p>
          <a:p>
            <a:r>
              <a:rPr lang="en-US" sz="1400" dirty="0">
                <a:solidFill>
                  <a:schemeClr val="bg1"/>
                </a:solidFill>
              </a:rPr>
              <a:t>Marketing Content: New, different, or adventurous wines, meats, fish, fruits and sweets</a:t>
            </a:r>
          </a:p>
          <a:p>
            <a:r>
              <a:rPr lang="en-US" sz="1400" dirty="0">
                <a:solidFill>
                  <a:schemeClr val="bg1"/>
                </a:solidFill>
              </a:rPr>
              <a:t>Marketing Medium: Internet advertisements </a:t>
            </a:r>
          </a:p>
          <a:p>
            <a:endParaRPr lang="en-US" dirty="0">
              <a:solidFill>
                <a:schemeClr val="bg1"/>
              </a:solidFill>
            </a:endParaRPr>
          </a:p>
        </p:txBody>
      </p:sp>
      <p:pic>
        <p:nvPicPr>
          <p:cNvPr id="15" name="Picture 14" descr="Responsive Web Design Concept Free Stock Photo - Public Domain Pictures">
            <a:extLst>
              <a:ext uri="{FF2B5EF4-FFF2-40B4-BE49-F238E27FC236}">
                <a16:creationId xmlns:a16="http://schemas.microsoft.com/office/drawing/2014/main" id="{B980EB8E-FF8F-9775-E43C-24F6612C838B}"/>
              </a:ext>
            </a:extLst>
          </p:cNvPr>
          <p:cNvPicPr>
            <a:picLocks noChangeAspect="1"/>
          </p:cNvPicPr>
          <p:nvPr/>
        </p:nvPicPr>
        <p:blipFill>
          <a:blip r:embed="rId3"/>
          <a:stretch>
            <a:fillRect/>
          </a:stretch>
        </p:blipFill>
        <p:spPr>
          <a:xfrm>
            <a:off x="7430832" y="2757749"/>
            <a:ext cx="3207895" cy="2583409"/>
          </a:xfrm>
          <a:prstGeom prst="rect">
            <a:avLst/>
          </a:prstGeom>
        </p:spPr>
      </p:pic>
      <p:pic>
        <p:nvPicPr>
          <p:cNvPr id="10" name="Picture 9" descr="A newspaper with a picture of a globe and a city&#10;&#10;Description automatically generated">
            <a:extLst>
              <a:ext uri="{FF2B5EF4-FFF2-40B4-BE49-F238E27FC236}">
                <a16:creationId xmlns:a16="http://schemas.microsoft.com/office/drawing/2014/main" id="{78BCC798-993E-B0B1-FF68-C83CF7CCCA18}"/>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9376288" y="4828167"/>
            <a:ext cx="2753372" cy="1344174"/>
          </a:xfrm>
          <a:prstGeom prst="rect">
            <a:avLst/>
          </a:prstGeom>
        </p:spPr>
      </p:pic>
    </p:spTree>
    <p:extLst>
      <p:ext uri="{BB962C8B-B14F-4D97-AF65-F5344CB8AC3E}">
        <p14:creationId xmlns:p14="http://schemas.microsoft.com/office/powerpoint/2010/main" val="3449402997"/>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3.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{14748DA2-B4F1-46F1-A2BF-D896D3F887DA}tf11936837_win32</Template>
  <TotalTime>3986</TotalTime>
  <Words>3393</Words>
  <Application>Microsoft Office PowerPoint</Application>
  <PresentationFormat>Widescreen</PresentationFormat>
  <Paragraphs>384</Paragraphs>
  <Slides>18</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Arial Nova</vt:lpstr>
      <vt:lpstr>Bierstadt</vt:lpstr>
      <vt:lpstr>Biome</vt:lpstr>
      <vt:lpstr>Biome Light</vt:lpstr>
      <vt:lpstr>Calibri</vt:lpstr>
      <vt:lpstr>Segoe UI</vt:lpstr>
      <vt:lpstr>Office Theme</vt:lpstr>
      <vt:lpstr>Customer Segmentation</vt:lpstr>
      <vt:lpstr>Agenda</vt:lpstr>
      <vt:lpstr>Executive Summary</vt:lpstr>
      <vt:lpstr>Problem Statement</vt:lpstr>
      <vt:lpstr>Process Flow</vt:lpstr>
      <vt:lpstr>Cluster Output</vt:lpstr>
      <vt:lpstr>Key Characteristics of Customer Segments</vt:lpstr>
      <vt:lpstr>Customer Personas</vt:lpstr>
      <vt:lpstr>Recommendations</vt:lpstr>
      <vt:lpstr>Recommendations</vt:lpstr>
      <vt:lpstr>Q&amp;A</vt:lpstr>
      <vt:lpstr>Thank you</vt:lpstr>
      <vt:lpstr>Appendix</vt:lpstr>
      <vt:lpstr>Bivariate Analysis </vt:lpstr>
      <vt:lpstr>Principal Component Analysis</vt:lpstr>
      <vt:lpstr>Elbow Method</vt:lpstr>
      <vt:lpstr>Cluster Output</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Segmentation</dc:title>
  <dc:creator>Susannah Bear</dc:creator>
  <cp:lastModifiedBy>Susannah Bear</cp:lastModifiedBy>
  <cp:revision>494</cp:revision>
  <dcterms:created xsi:type="dcterms:W3CDTF">2023-12-13T04:04:25Z</dcterms:created>
  <dcterms:modified xsi:type="dcterms:W3CDTF">2024-11-20T21:15:14Z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